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5" r:id="rId4"/>
    <p:sldMasterId id="2147483720" r:id="rId5"/>
    <p:sldMasterId id="2147483735" r:id="rId6"/>
    <p:sldMasterId id="2147483765" r:id="rId7"/>
    <p:sldMasterId id="2147483778" r:id="rId8"/>
    <p:sldMasterId id="2147483790" r:id="rId9"/>
    <p:sldMasterId id="2147483803" r:id="rId10"/>
  </p:sldMasterIdLst>
  <p:notesMasterIdLst>
    <p:notesMasterId r:id="rId26"/>
  </p:notesMasterIdLst>
  <p:sldIdLst>
    <p:sldId id="258" r:id="rId11"/>
    <p:sldId id="257" r:id="rId12"/>
    <p:sldId id="265" r:id="rId13"/>
    <p:sldId id="270" r:id="rId14"/>
    <p:sldId id="261" r:id="rId15"/>
    <p:sldId id="259" r:id="rId16"/>
    <p:sldId id="260" r:id="rId17"/>
    <p:sldId id="271" r:id="rId18"/>
    <p:sldId id="272" r:id="rId19"/>
    <p:sldId id="267" r:id="rId20"/>
    <p:sldId id="268" r:id="rId21"/>
    <p:sldId id="273" r:id="rId22"/>
    <p:sldId id="274" r:id="rId23"/>
    <p:sldId id="262" r:id="rId24"/>
    <p:sldId id="26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39" autoAdjust="0"/>
  </p:normalViewPr>
  <p:slideViewPr>
    <p:cSldViewPr>
      <p:cViewPr varScale="1">
        <p:scale>
          <a:sx n="97" d="100"/>
          <a:sy n="97" d="100"/>
        </p:scale>
        <p:origin x="-2034" y="-102"/>
      </p:cViewPr>
      <p:guideLst>
        <p:guide orient="horz" pos="2160"/>
        <p:guide pos="2880"/>
      </p:guideLst>
    </p:cSldViewPr>
  </p:slideViewPr>
  <p:notesTextViewPr>
    <p:cViewPr>
      <p:scale>
        <a:sx n="1" d="1"/>
        <a:sy n="1" d="1"/>
      </p:scale>
      <p:origin x="0" y="0"/>
    </p:cViewPr>
  </p:notesTextViewPr>
  <p:notesViewPr>
    <p:cSldViewPr>
      <p:cViewPr varScale="1">
        <p:scale>
          <a:sx n="83" d="100"/>
          <a:sy n="83" d="100"/>
        </p:scale>
        <p:origin x="-199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4AEB4D-6826-4A1C-9136-BA2F2E7E51E3}" type="datetimeFigureOut">
              <a:rPr lang="en-US" smtClean="0"/>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89C6C4-1429-4268-9CC5-0DA31084AA50}" type="slidenum">
              <a:rPr lang="en-US" smtClean="0"/>
              <a:t>‹#›</a:t>
            </a:fld>
            <a:endParaRPr lang="en-US"/>
          </a:p>
        </p:txBody>
      </p:sp>
    </p:spTree>
    <p:extLst>
      <p:ext uri="{BB962C8B-B14F-4D97-AF65-F5344CB8AC3E}">
        <p14:creationId xmlns:p14="http://schemas.microsoft.com/office/powerpoint/2010/main" val="342383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Burns</a:t>
            </a:r>
            <a:r>
              <a:rPr lang="en-US" baseline="0" dirty="0" smtClean="0"/>
              <a:t> such as for </a:t>
            </a:r>
            <a:r>
              <a:rPr lang="en-US" baseline="0" dirty="0" err="1" smtClean="0"/>
              <a:t>Beargrass</a:t>
            </a:r>
            <a:r>
              <a:rPr lang="en-US" baseline="0" dirty="0" smtClean="0"/>
              <a:t> enhancement can help to compartmentalize fire across broader landscapes.  Strategic rotational burning in resource associated patch dynamics along traversable ridge systems can reduce wildland fire intensity and severity, slow fire spread, create areas to guide fire through, and in some cases provide good black for fire to extinguish itself.  </a:t>
            </a:r>
            <a:endParaRPr lang="en-US" dirty="0"/>
          </a:p>
        </p:txBody>
      </p:sp>
      <p:sp>
        <p:nvSpPr>
          <p:cNvPr id="4" name="Slide Number Placeholder 3"/>
          <p:cNvSpPr>
            <a:spLocks noGrp="1"/>
          </p:cNvSpPr>
          <p:nvPr>
            <p:ph type="sldNum" sz="quarter" idx="10"/>
          </p:nvPr>
        </p:nvSpPr>
        <p:spPr/>
        <p:txBody>
          <a:bodyPr/>
          <a:lstStyle/>
          <a:p>
            <a:fld id="{154BE34D-0A2C-46C7-8A1D-7CBF2CFE3CF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31068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defensible, culturally relevant</a:t>
            </a:r>
            <a:r>
              <a:rPr lang="en-US" baseline="0" dirty="0" smtClean="0"/>
              <a:t>,</a:t>
            </a:r>
            <a:r>
              <a:rPr lang="en-US" dirty="0" smtClean="0"/>
              <a:t> and</a:t>
            </a:r>
            <a:r>
              <a:rPr lang="en-US" baseline="0" dirty="0" smtClean="0"/>
              <a:t> expandable </a:t>
            </a:r>
            <a:r>
              <a:rPr lang="en-US" dirty="0" smtClean="0"/>
              <a:t>prioritization metrics that can be modified through time while maintaining consistency in our strategic direction.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10</a:t>
            </a:fld>
            <a:endParaRPr lang="en-US"/>
          </a:p>
        </p:txBody>
      </p:sp>
    </p:spTree>
    <p:extLst>
      <p:ext uri="{BB962C8B-B14F-4D97-AF65-F5344CB8AC3E}">
        <p14:creationId xmlns:p14="http://schemas.microsoft.com/office/powerpoint/2010/main" val="265464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 multi-organizational workforce ready for concentrated on the job learning and capacity expansion to increase the scope and scale of treatment and maintenance.  </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11</a:t>
            </a:fld>
            <a:endParaRPr lang="en-US"/>
          </a:p>
        </p:txBody>
      </p:sp>
    </p:spTree>
    <p:extLst>
      <p:ext uri="{BB962C8B-B14F-4D97-AF65-F5344CB8AC3E}">
        <p14:creationId xmlns:p14="http://schemas.microsoft.com/office/powerpoint/2010/main" val="185454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communities willing to respond</a:t>
            </a:r>
            <a:r>
              <a:rPr lang="en-US" baseline="0" dirty="0" smtClean="0"/>
              <a:t> accordingly.</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12</a:t>
            </a:fld>
            <a:endParaRPr lang="en-US"/>
          </a:p>
        </p:txBody>
      </p:sp>
    </p:spTree>
    <p:extLst>
      <p:ext uri="{BB962C8B-B14F-4D97-AF65-F5344CB8AC3E}">
        <p14:creationId xmlns:p14="http://schemas.microsoft.com/office/powerpoint/2010/main" val="314737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have plenty of current and pending partners that can support a plethora of roles and responsibilities that will be needed to do the job</a:t>
            </a:r>
            <a:r>
              <a:rPr lang="en-US" baseline="0" dirty="0" smtClean="0"/>
              <a:t>.  </a:t>
            </a:r>
          </a:p>
          <a:p>
            <a:endParaRPr lang="en-US" baseline="0" dirty="0" smtClean="0"/>
          </a:p>
          <a:p>
            <a:r>
              <a:rPr lang="en-US" baseline="0" dirty="0" smtClean="0"/>
              <a:t>We now need to expand upon, coordinate, and institutionalize these capacities…</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13</a:t>
            </a:fld>
            <a:endParaRPr lang="en-US"/>
          </a:p>
        </p:txBody>
      </p:sp>
    </p:spTree>
    <p:extLst>
      <p:ext uri="{BB962C8B-B14F-4D97-AF65-F5344CB8AC3E}">
        <p14:creationId xmlns:p14="http://schemas.microsoft.com/office/powerpoint/2010/main" val="286952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together we can re-vitalize</a:t>
            </a:r>
            <a:r>
              <a:rPr lang="en-US" baseline="0" dirty="0" smtClean="0"/>
              <a:t> our human/fire relationships and return good fire to the land</a:t>
            </a:r>
            <a:endParaRPr lang="en-US" dirty="0"/>
          </a:p>
        </p:txBody>
      </p:sp>
      <p:sp>
        <p:nvSpPr>
          <p:cNvPr id="4" name="Slide Number Placeholder 3"/>
          <p:cNvSpPr>
            <a:spLocks noGrp="1"/>
          </p:cNvSpPr>
          <p:nvPr>
            <p:ph type="sldNum" sz="quarter" idx="10"/>
          </p:nvPr>
        </p:nvSpPr>
        <p:spPr/>
        <p:txBody>
          <a:bodyPr/>
          <a:lstStyle/>
          <a:p>
            <a:fld id="{154BE34D-0A2C-46C7-8A1D-7CBF2CFE3CF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7403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Karuk, lik</a:t>
            </a:r>
            <a:r>
              <a:rPr lang="en-US" baseline="0" dirty="0" smtClean="0"/>
              <a:t>e most indigenous populations</a:t>
            </a:r>
            <a:r>
              <a:rPr lang="en-US" dirty="0" smtClean="0"/>
              <a:t> are a people</a:t>
            </a:r>
            <a:r>
              <a:rPr lang="en-US" baseline="0" dirty="0" smtClean="0"/>
              <a:t> of place.  We are not intended to be confined within the right angles of todays map.  </a:t>
            </a:r>
            <a:r>
              <a:rPr lang="en-US" dirty="0" smtClean="0"/>
              <a:t>The interesting thing about indigenous knowledge, practice, and belief, is that it is inclusive by intent. Inclusive of all living things, yet bound</a:t>
            </a:r>
            <a:r>
              <a:rPr lang="en-US" baseline="0" dirty="0" smtClean="0"/>
              <a:t> exclusively to within its own range of beneficial influence.</a:t>
            </a:r>
            <a:r>
              <a:rPr lang="en-US" dirty="0" smtClean="0"/>
              <a:t> Due to severe lack of trust, history of knowledge exploitation, and societal segregation,</a:t>
            </a:r>
            <a:r>
              <a:rPr lang="en-US" baseline="0" dirty="0" smtClean="0"/>
              <a:t> </a:t>
            </a:r>
            <a:r>
              <a:rPr lang="en-US" dirty="0" smtClean="0"/>
              <a:t>Tribal knowledge</a:t>
            </a:r>
            <a:r>
              <a:rPr lang="en-US" baseline="0" dirty="0" smtClean="0"/>
              <a:t> in general is now confined to within square blocks of real estate; confined to individuals and families who are watching the diminishment of our natural world.  We are still watching humans fight the very process should be giving life, and thereby exacerbating its destructive force.  </a:t>
            </a:r>
            <a:r>
              <a:rPr lang="en-US" dirty="0" smtClean="0"/>
              <a:t> </a:t>
            </a:r>
          </a:p>
          <a:p>
            <a:endParaRPr lang="en-US" dirty="0" smtClean="0"/>
          </a:p>
          <a:p>
            <a:r>
              <a:rPr lang="en-US" dirty="0" smtClean="0"/>
              <a:t>Fire is central to many indigenous cultures.  In the Karuk way of life, it is both spiritual and utilitarian.  It is said that the smoke carries the prayers, but the fire answers them.   Tribal</a:t>
            </a:r>
            <a:r>
              <a:rPr lang="en-US" baseline="0" dirty="0" smtClean="0"/>
              <a:t> and non-tribal communities agencies and institutions are working toward a common vision and foundation of indigenous knowledge practice and belief in order to eliminate the perception of risk through achievement of integrated benefits within the scope of natural law.</a:t>
            </a:r>
            <a:endParaRPr lang="en-US" dirty="0"/>
          </a:p>
        </p:txBody>
      </p:sp>
      <p:sp>
        <p:nvSpPr>
          <p:cNvPr id="4" name="Slide Number Placeholder 3"/>
          <p:cNvSpPr>
            <a:spLocks noGrp="1"/>
          </p:cNvSpPr>
          <p:nvPr>
            <p:ph type="sldNum" sz="quarter" idx="10"/>
          </p:nvPr>
        </p:nvSpPr>
        <p:spPr/>
        <p:txBody>
          <a:bodyPr/>
          <a:lstStyle/>
          <a:p>
            <a:fld id="{154BE34D-0A2C-46C7-8A1D-7CBF2CFE3CF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3486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Western Klamath Restoration Partnership</a:t>
            </a:r>
            <a:r>
              <a:rPr lang="en-US" baseline="0" dirty="0" smtClean="0"/>
              <a:t> is a small group of committed tribal and non tribal entities that is working revitalize a continual human/fire relationship.   This overlay assessment is comprised of an initial set of geospatial layers that is inclusive of multi-organizational planning efforts.  </a:t>
            </a:r>
          </a:p>
          <a:p>
            <a:endParaRPr lang="en-US" baseline="0" dirty="0" smtClean="0"/>
          </a:p>
          <a:p>
            <a:r>
              <a:rPr lang="en-US" dirty="0" smtClean="0"/>
              <a:t>Though this representation is not a complete list of</a:t>
            </a:r>
            <a:r>
              <a:rPr lang="en-US" baseline="0" dirty="0" smtClean="0"/>
              <a:t> layers,</a:t>
            </a:r>
            <a:r>
              <a:rPr lang="en-US" dirty="0" smtClean="0"/>
              <a:t> or final mapping</a:t>
            </a:r>
            <a:r>
              <a:rPr lang="en-US" baseline="0" dirty="0" smtClean="0"/>
              <a:t> product, it outlines a starting point for identifying priorities, delineating firesheds, re-vitalizing the human-fire relationship, and restoring fire to the land.  This approach enables us to  initiate a truly intergenerational adaptive management process into our lives, landscapes, and the actions of future generations in a manner applicable to all communities of place.   </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3</a:t>
            </a:fld>
            <a:endParaRPr lang="en-US"/>
          </a:p>
        </p:txBody>
      </p:sp>
    </p:spTree>
    <p:extLst>
      <p:ext uri="{BB962C8B-B14F-4D97-AF65-F5344CB8AC3E}">
        <p14:creationId xmlns:p14="http://schemas.microsoft.com/office/powerpoint/2010/main" val="217527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National</a:t>
            </a:r>
            <a:r>
              <a:rPr lang="en-US" baseline="0" dirty="0" smtClean="0"/>
              <a:t> direction calls for all wildland fire management decisions to be based on risk, we need to carry out a process that enables long term benefits to outweigh short term risks.  Fire is an increasingly destructive force because humans have been working against it for so long.   Tens of thousands of acres of stand replacing fire are now occurring when the natural range of variability in an indigenous fire regime it would be confined to single and double digit acreage.  </a:t>
            </a:r>
          </a:p>
          <a:p>
            <a:endParaRPr lang="en-US" baseline="0" dirty="0" smtClean="0"/>
          </a:p>
          <a:p>
            <a:r>
              <a:rPr lang="en-US" baseline="0" dirty="0" smtClean="0"/>
              <a:t>How do we eliminate Fire as a destructive force?     </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4</a:t>
            </a:fld>
            <a:endParaRPr lang="en-US"/>
          </a:p>
        </p:txBody>
      </p:sp>
    </p:spTree>
    <p:extLst>
      <p:ext uri="{BB962C8B-B14F-4D97-AF65-F5344CB8AC3E}">
        <p14:creationId xmlns:p14="http://schemas.microsoft.com/office/powerpoint/2010/main" val="201227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potential benefits</a:t>
            </a:r>
            <a:r>
              <a:rPr lang="en-US" baseline="0" dirty="0" smtClean="0"/>
              <a:t> can be found in this slide? </a:t>
            </a:r>
          </a:p>
          <a:p>
            <a:pPr marL="228600" indent="-228600">
              <a:buAutoNum type="arabicPeriod"/>
            </a:pPr>
            <a:r>
              <a:rPr lang="en-US" baseline="0" dirty="0" smtClean="0"/>
              <a:t>Risk to home in background is diminished.</a:t>
            </a:r>
          </a:p>
          <a:p>
            <a:pPr marL="228600" indent="-228600">
              <a:buAutoNum type="arabicPeriod"/>
            </a:pPr>
            <a:r>
              <a:rPr lang="en-US" baseline="0" dirty="0" smtClean="0"/>
              <a:t>Risk of stand replacement fire in Tan Oak Stand is mitigated</a:t>
            </a:r>
          </a:p>
          <a:p>
            <a:pPr marL="228600" indent="-228600">
              <a:buAutoNum type="arabicPeriod"/>
            </a:pPr>
            <a:r>
              <a:rPr lang="en-US" baseline="0" dirty="0" smtClean="0"/>
              <a:t>Heat and smoke may have fumigated canopy disease and pathogens</a:t>
            </a:r>
          </a:p>
          <a:p>
            <a:pPr marL="228600" indent="-228600">
              <a:buAutoNum type="arabicPeriod"/>
            </a:pPr>
            <a:r>
              <a:rPr lang="en-US" baseline="0" dirty="0" smtClean="0"/>
              <a:t>Evapotranspiration rates temporarily reduced</a:t>
            </a:r>
          </a:p>
          <a:p>
            <a:pPr marL="228600" indent="-228600">
              <a:buAutoNum type="arabicPeriod"/>
            </a:pPr>
            <a:r>
              <a:rPr lang="en-US" baseline="0" dirty="0" smtClean="0"/>
              <a:t>Mycelium chain moisture uptake and distribution cycle temporarily modified</a:t>
            </a:r>
          </a:p>
          <a:p>
            <a:pPr marL="228600" indent="-228600">
              <a:buAutoNum type="arabicPeriod"/>
            </a:pPr>
            <a:r>
              <a:rPr lang="en-US" baseline="0" dirty="0" smtClean="0"/>
              <a:t>Insect reproduction levels in from fresh acorn drop are reduced</a:t>
            </a:r>
          </a:p>
          <a:p>
            <a:pPr marL="228600" indent="-228600">
              <a:buAutoNum type="arabicPeriod"/>
            </a:pPr>
            <a:r>
              <a:rPr lang="en-US" baseline="0" dirty="0" smtClean="0"/>
              <a:t>Incomplete combustion of surface fuels contributes to below ground carbon storage</a:t>
            </a:r>
          </a:p>
          <a:p>
            <a:pPr marL="228600" indent="-228600">
              <a:buAutoNum type="arabicPeriod"/>
            </a:pPr>
            <a:r>
              <a:rPr lang="en-US" baseline="0" dirty="0" smtClean="0"/>
              <a:t>Duff reduced for additional food and fiber resources to proliferate; and</a:t>
            </a:r>
          </a:p>
          <a:p>
            <a:pPr marL="228600" indent="-228600">
              <a:buAutoNum type="arabicPeriod"/>
            </a:pPr>
            <a:r>
              <a:rPr lang="en-US" baseline="0" dirty="0" smtClean="0"/>
              <a:t>Worm free acorns readily available for animals and humans to share </a:t>
            </a:r>
          </a:p>
          <a:p>
            <a:pPr marL="0" indent="0">
              <a:buNone/>
            </a:pPr>
            <a:endParaRPr lang="en-US" baseline="0" dirty="0" smtClean="0"/>
          </a:p>
          <a:p>
            <a:pPr marL="0" indent="0">
              <a:buNone/>
            </a:pPr>
            <a:r>
              <a:rPr lang="en-US" baseline="0" dirty="0" smtClean="0"/>
              <a:t>There are an indefinite amount of additional benefits that can be derived from this treatment.  Institutionalization of workforce development and adaptive management, research, and monitoring will be vital components of addressing adaptability through changing climate.</a:t>
            </a:r>
            <a:endParaRPr lang="en-US" dirty="0"/>
          </a:p>
        </p:txBody>
      </p:sp>
      <p:sp>
        <p:nvSpPr>
          <p:cNvPr id="4" name="Slide Number Placeholder 3"/>
          <p:cNvSpPr>
            <a:spLocks noGrp="1"/>
          </p:cNvSpPr>
          <p:nvPr>
            <p:ph type="sldNum" sz="quarter" idx="10"/>
          </p:nvPr>
        </p:nvSpPr>
        <p:spPr/>
        <p:txBody>
          <a:bodyPr/>
          <a:lstStyle/>
          <a:p>
            <a:fld id="{154BE34D-0A2C-46C7-8A1D-7CBF2CFE3CF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6971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studies begin</a:t>
            </a:r>
            <a:r>
              <a:rPr lang="en-US" baseline="0" dirty="0" smtClean="0"/>
              <a:t> to show differences in how forests respond to human interaction with ecological processes such as fire.  Of course at the landscape level, stand dynamics would be much more complex than represented in this slide, but in general, the center example would be much more productive than the top.  There is a high likelihood that the bottom example will trend toward brush in a continued fire exclusion model (especially in areas where increased frequency and severity overwhelm available suppression resources due to resource drawdown and other factors).  So in short, the indigenous human/fire relationship maximizes benefits while diminishing risk, while the suppression model exacerbates risk and defers it to future generations, firefighters, ecosystems, cultural identity, and the public, not to mention deficit spending. </a:t>
            </a:r>
            <a:endParaRPr lang="en-US" dirty="0"/>
          </a:p>
        </p:txBody>
      </p:sp>
      <p:sp>
        <p:nvSpPr>
          <p:cNvPr id="4" name="Slide Number Placeholder 3"/>
          <p:cNvSpPr>
            <a:spLocks noGrp="1"/>
          </p:cNvSpPr>
          <p:nvPr>
            <p:ph type="sldNum" sz="quarter" idx="10"/>
          </p:nvPr>
        </p:nvSpPr>
        <p:spPr/>
        <p:txBody>
          <a:bodyPr/>
          <a:lstStyle/>
          <a:p>
            <a:fld id="{154BE34D-0A2C-46C7-8A1D-7CBF2CFE3CF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7906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Expanding research to address non-typical potential benefits vs risks is currently under way.  Does</a:t>
            </a:r>
            <a:r>
              <a:rPr lang="en-US" baseline="0" dirty="0" smtClean="0"/>
              <a:t> f</a:t>
            </a:r>
            <a:r>
              <a:rPr lang="en-US" dirty="0" smtClean="0"/>
              <a:t>ire affect</a:t>
            </a:r>
            <a:r>
              <a:rPr lang="en-US" baseline="0" dirty="0" smtClean="0"/>
              <a:t> fish? How can this be?  </a:t>
            </a:r>
            <a:r>
              <a:rPr lang="en-US" dirty="0" smtClean="0"/>
              <a:t>This</a:t>
            </a:r>
            <a:r>
              <a:rPr lang="en-US" baseline="0" dirty="0" smtClean="0"/>
              <a:t> slide represents emerging collaborative ideas and data sharing around some unique benefits and risks of smoke.  The theory is that in periods of peak temperature, smoke shading and canopy fumigation can reduce water temperature and increase in-stream flows.  TEK has supported this assumption for an indefinite period, and preliminary data is showing consistency in this thought process.  Air and water  measurements are showing temperatures dropping to at or below the stressful levels for </a:t>
            </a:r>
            <a:r>
              <a:rPr lang="en-US" baseline="0" dirty="0" err="1" smtClean="0"/>
              <a:t>salmoid</a:t>
            </a:r>
            <a:r>
              <a:rPr lang="en-US" baseline="0" dirty="0" smtClean="0"/>
              <a:t> species following onset of inversion.  Flows are also showing a marked rise, but we need to factor in more considerations like sub-basin thunderstorm rainfall, upstream dam releases, and how they correlate fire ignition events in order to compile a statistical analysis.      </a:t>
            </a:r>
            <a:endParaRPr lang="en-US" dirty="0"/>
          </a:p>
        </p:txBody>
      </p:sp>
      <p:sp>
        <p:nvSpPr>
          <p:cNvPr id="4" name="Slide Number Placeholder 3"/>
          <p:cNvSpPr>
            <a:spLocks noGrp="1"/>
          </p:cNvSpPr>
          <p:nvPr>
            <p:ph type="sldNum" sz="quarter" idx="10"/>
          </p:nvPr>
        </p:nvSpPr>
        <p:spPr/>
        <p:txBody>
          <a:bodyPr/>
          <a:lstStyle/>
          <a:p>
            <a:fld id="{154BE34D-0A2C-46C7-8A1D-7CBF2CFE3CF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8947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leads us to the open standards process for conservation planning.  With TEK in the drivers seat; the support of greater tribal and non-tribal communities; and research standing alongside our workforce, we can collaboratively conceptualize and plan; cooperatively implement and monitor; consistently analyze, use, and adapt; collectively capture, share, and learn; and continue an intergenerational process that lives, grows, and re-vitalizes a place based cumulative body of knowledge, practice and belief.  </a:t>
            </a:r>
          </a:p>
          <a:p>
            <a:endParaRPr lang="en-US" baseline="0" dirty="0" smtClean="0"/>
          </a:p>
          <a:p>
            <a:r>
              <a:rPr lang="en-US" baseline="0" dirty="0" smtClean="0"/>
              <a:t>As all you fire folks know, situational awareness is critical.</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8</a:t>
            </a:fld>
            <a:endParaRPr lang="en-US"/>
          </a:p>
        </p:txBody>
      </p:sp>
    </p:spTree>
    <p:extLst>
      <p:ext uri="{BB962C8B-B14F-4D97-AF65-F5344CB8AC3E}">
        <p14:creationId xmlns:p14="http://schemas.microsoft.com/office/powerpoint/2010/main" val="194587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a:t>
            </a:r>
            <a:r>
              <a:rPr lang="en-US" baseline="0" dirty="0" smtClean="0"/>
              <a:t> is a recent draft of our current situation.  We have things like climate change as a stressor; we have things like lack of intergovernmental coordination and community collaboration and communication forming a pathway to erosion of community and cultural values;  we have conflicting social values leading to lack of beneficial fire; and lack of agreement how to manage leading to high fuel loading and lack of defensible space.  </a:t>
            </a:r>
          </a:p>
          <a:p>
            <a:endParaRPr lang="en-US" baseline="0" dirty="0" smtClean="0"/>
          </a:p>
          <a:p>
            <a:r>
              <a:rPr lang="en-US" baseline="0" dirty="0" smtClean="0"/>
              <a:t>Of course there is more to it than what is shown here, but we now have identified insertion points, and strategies in development that should turn threats to our Values into results oriented actions and activities intended to achieve benefits that improve the viability of our Targets.</a:t>
            </a:r>
            <a:endParaRPr lang="en-US" dirty="0"/>
          </a:p>
        </p:txBody>
      </p:sp>
      <p:sp>
        <p:nvSpPr>
          <p:cNvPr id="4" name="Slide Number Placeholder 3"/>
          <p:cNvSpPr>
            <a:spLocks noGrp="1"/>
          </p:cNvSpPr>
          <p:nvPr>
            <p:ph type="sldNum" sz="quarter" idx="10"/>
          </p:nvPr>
        </p:nvSpPr>
        <p:spPr/>
        <p:txBody>
          <a:bodyPr/>
          <a:lstStyle/>
          <a:p>
            <a:fld id="{CC89C6C4-1429-4268-9CC5-0DA31084AA50}" type="slidenum">
              <a:rPr lang="en-US" smtClean="0"/>
              <a:t>9</a:t>
            </a:fld>
            <a:endParaRPr lang="en-US"/>
          </a:p>
        </p:txBody>
      </p:sp>
    </p:spTree>
    <p:extLst>
      <p:ext uri="{BB962C8B-B14F-4D97-AF65-F5344CB8AC3E}">
        <p14:creationId xmlns:p14="http://schemas.microsoft.com/office/powerpoint/2010/main" val="38314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a:solidFill>
                <a:prstClr val="black">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51694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5037417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53AAD7-24BF-499E-A88C-EC9DA79943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6268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D1EBC-2FF2-485D-A3C5-9BC23D1831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83029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C52DDBC-872A-40B6-8A0A-0E95496E5B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5367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5C58E59-654F-4685-82DD-30A202DFE9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61465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CA58DD-2A88-40E9-BE4B-6301B19C97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4665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9ECF3F-0155-43FC-BF03-739F7AA804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0635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98A003-73C9-4511-8389-99E62658EA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4060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698FA2-4ADA-40FB-B188-1A525256CC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960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56E3ED-43CF-4CE4-BEF6-7DB09960BBD6}"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E40702-720B-4D56-B5A8-88F85F16F39C}" type="slidenum">
              <a:rPr lang="en-US" altLang="en-US"/>
              <a:pPr/>
              <a:t>‹#›</a:t>
            </a:fld>
            <a:endParaRPr lang="en-US" altLang="en-US"/>
          </a:p>
        </p:txBody>
      </p:sp>
    </p:spTree>
    <p:extLst>
      <p:ext uri="{BB962C8B-B14F-4D97-AF65-F5344CB8AC3E}">
        <p14:creationId xmlns:p14="http://schemas.microsoft.com/office/powerpoint/2010/main" val="480014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EF29B7-2389-458B-BCB9-4C2E3D88269D}"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8B63AC5-1664-4C15-BD5C-E547575C31BD}" type="slidenum">
              <a:rPr lang="en-US" altLang="en-US"/>
              <a:pPr/>
              <a:t>‹#›</a:t>
            </a:fld>
            <a:endParaRPr lang="en-US" altLang="en-US"/>
          </a:p>
        </p:txBody>
      </p:sp>
    </p:spTree>
    <p:extLst>
      <p:ext uri="{BB962C8B-B14F-4D97-AF65-F5344CB8AC3E}">
        <p14:creationId xmlns:p14="http://schemas.microsoft.com/office/powerpoint/2010/main" val="290352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2339118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95A7A94-4983-478F-986B-2C849FEC5606}"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D7CAB3B-2F5D-4756-873B-E985054C7709}" type="slidenum">
              <a:rPr lang="en-US" altLang="en-US"/>
              <a:pPr/>
              <a:t>‹#›</a:t>
            </a:fld>
            <a:endParaRPr lang="en-US" altLang="en-US"/>
          </a:p>
        </p:txBody>
      </p:sp>
    </p:spTree>
    <p:extLst>
      <p:ext uri="{BB962C8B-B14F-4D97-AF65-F5344CB8AC3E}">
        <p14:creationId xmlns:p14="http://schemas.microsoft.com/office/powerpoint/2010/main" val="3252530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CB8513-BE15-4E18-81F6-D9D9A66E3DDF}"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DFFEE0-002C-45C9-A93D-0DBA93439144}" type="slidenum">
              <a:rPr lang="en-US" altLang="en-US"/>
              <a:pPr/>
              <a:t>‹#›</a:t>
            </a:fld>
            <a:endParaRPr lang="en-US" altLang="en-US"/>
          </a:p>
        </p:txBody>
      </p:sp>
    </p:spTree>
    <p:extLst>
      <p:ext uri="{BB962C8B-B14F-4D97-AF65-F5344CB8AC3E}">
        <p14:creationId xmlns:p14="http://schemas.microsoft.com/office/powerpoint/2010/main" val="613453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619D59-67DC-43A8-9E66-73D58C765AED}" type="datetimeFigureOut">
              <a:rPr lang="en-US">
                <a:solidFill>
                  <a:prstClr val="black">
                    <a:tint val="75000"/>
                  </a:prstClr>
                </a:solidFill>
              </a:rPr>
              <a:pPr>
                <a:defRPr/>
              </a:pPr>
              <a:t>11/17/2015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E304721-49BD-496E-BA12-75C4754E6918}" type="slidenum">
              <a:rPr lang="en-US" altLang="en-US"/>
              <a:pPr/>
              <a:t>‹#›</a:t>
            </a:fld>
            <a:endParaRPr lang="en-US" altLang="en-US"/>
          </a:p>
        </p:txBody>
      </p:sp>
    </p:spTree>
    <p:extLst>
      <p:ext uri="{BB962C8B-B14F-4D97-AF65-F5344CB8AC3E}">
        <p14:creationId xmlns:p14="http://schemas.microsoft.com/office/powerpoint/2010/main" val="34352834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E1254AE-FA06-4242-8BEC-B56D6C9FAB66}" type="datetimeFigureOut">
              <a:rPr lang="en-US">
                <a:solidFill>
                  <a:prstClr val="black">
                    <a:tint val="75000"/>
                  </a:prstClr>
                </a:solidFill>
              </a:rPr>
              <a:pPr>
                <a:defRPr/>
              </a:pPr>
              <a:t>11/17/2015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9AEE51A-DB21-4FAA-98A7-1C2292062BEE}" type="slidenum">
              <a:rPr lang="en-US" altLang="en-US"/>
              <a:pPr/>
              <a:t>‹#›</a:t>
            </a:fld>
            <a:endParaRPr lang="en-US" altLang="en-US"/>
          </a:p>
        </p:txBody>
      </p:sp>
    </p:spTree>
    <p:extLst>
      <p:ext uri="{BB962C8B-B14F-4D97-AF65-F5344CB8AC3E}">
        <p14:creationId xmlns:p14="http://schemas.microsoft.com/office/powerpoint/2010/main" val="40885863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C5AD1E-0415-47FB-93FE-F1F23184B9E2}" type="datetimeFigureOut">
              <a:rPr lang="en-US">
                <a:solidFill>
                  <a:prstClr val="black">
                    <a:tint val="75000"/>
                  </a:prstClr>
                </a:solidFill>
              </a:rPr>
              <a:pPr>
                <a:defRPr/>
              </a:pPr>
              <a:t>11/17/2015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276AEAD-F97B-4624-B0D5-7EBB3FEEBC49}" type="slidenum">
              <a:rPr lang="en-US" altLang="en-US"/>
              <a:pPr/>
              <a:t>‹#›</a:t>
            </a:fld>
            <a:endParaRPr lang="en-US" altLang="en-US"/>
          </a:p>
        </p:txBody>
      </p:sp>
    </p:spTree>
    <p:extLst>
      <p:ext uri="{BB962C8B-B14F-4D97-AF65-F5344CB8AC3E}">
        <p14:creationId xmlns:p14="http://schemas.microsoft.com/office/powerpoint/2010/main" val="185690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787A60-E2E5-4A01-AAD2-089D9C2A0416}"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9B0D0E8-E099-49FC-9346-E3F162E6193B}" type="slidenum">
              <a:rPr lang="en-US" altLang="en-US"/>
              <a:pPr/>
              <a:t>‹#›</a:t>
            </a:fld>
            <a:endParaRPr lang="en-US" altLang="en-US"/>
          </a:p>
        </p:txBody>
      </p:sp>
    </p:spTree>
    <p:extLst>
      <p:ext uri="{BB962C8B-B14F-4D97-AF65-F5344CB8AC3E}">
        <p14:creationId xmlns:p14="http://schemas.microsoft.com/office/powerpoint/2010/main" val="25366704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248258-6EBF-478F-90D6-D63335D6E05B}"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32321EF-C9B3-4029-B124-AF4EE8C730A2}" type="slidenum">
              <a:rPr lang="en-US" altLang="en-US"/>
              <a:pPr/>
              <a:t>‹#›</a:t>
            </a:fld>
            <a:endParaRPr lang="en-US" altLang="en-US"/>
          </a:p>
        </p:txBody>
      </p:sp>
    </p:spTree>
    <p:extLst>
      <p:ext uri="{BB962C8B-B14F-4D97-AF65-F5344CB8AC3E}">
        <p14:creationId xmlns:p14="http://schemas.microsoft.com/office/powerpoint/2010/main" val="3735529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39BFB9-2C5C-4F71-B510-E1FD12CCE82B}"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124D25F-6923-40F3-B4C1-A1C4EE6FA829}" type="slidenum">
              <a:rPr lang="en-US" altLang="en-US"/>
              <a:pPr/>
              <a:t>‹#›</a:t>
            </a:fld>
            <a:endParaRPr lang="en-US" altLang="en-US"/>
          </a:p>
        </p:txBody>
      </p:sp>
    </p:spTree>
    <p:extLst>
      <p:ext uri="{BB962C8B-B14F-4D97-AF65-F5344CB8AC3E}">
        <p14:creationId xmlns:p14="http://schemas.microsoft.com/office/powerpoint/2010/main" val="1035570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4C7D0C-B3A6-48A9-9720-59AB90EDEB72}"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51561BE-76C0-4067-85A0-AA5CB3BDA074}" type="slidenum">
              <a:rPr lang="en-US" altLang="en-US"/>
              <a:pPr/>
              <a:t>‹#›</a:t>
            </a:fld>
            <a:endParaRPr lang="en-US" altLang="en-US"/>
          </a:p>
        </p:txBody>
      </p:sp>
    </p:spTree>
    <p:extLst>
      <p:ext uri="{BB962C8B-B14F-4D97-AF65-F5344CB8AC3E}">
        <p14:creationId xmlns:p14="http://schemas.microsoft.com/office/powerpoint/2010/main" val="4596540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3CDF41DE-D7F1-4140-B6FF-648B4BAFF050}" type="datetimeFigureOut">
              <a:rPr lang="en-US">
                <a:solidFill>
                  <a:prstClr val="black">
                    <a:tint val="75000"/>
                  </a:prstClr>
                </a:solidFill>
              </a:rPr>
              <a:pPr>
                <a:defRPr/>
              </a:pPr>
              <a:t>11/17/2015</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4C186145-412D-4BA0-AEC0-78F0429DF946}" type="slidenum">
              <a:rPr lang="en-US" altLang="en-US"/>
              <a:pPr/>
              <a:t>‹#›</a:t>
            </a:fld>
            <a:endParaRPr lang="en-US" altLang="en-US"/>
          </a:p>
        </p:txBody>
      </p:sp>
    </p:spTree>
    <p:extLst>
      <p:ext uri="{BB962C8B-B14F-4D97-AF65-F5344CB8AC3E}">
        <p14:creationId xmlns:p14="http://schemas.microsoft.com/office/powerpoint/2010/main" val="15391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82362-C2B1-423E-A938-9085CE6480FE}"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503133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56E3ED-43CF-4CE4-BEF6-7DB09960BBD6}"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E40702-720B-4D56-B5A8-88F85F16F39C}" type="slidenum">
              <a:rPr lang="en-US" altLang="en-US"/>
              <a:pPr/>
              <a:t>‹#›</a:t>
            </a:fld>
            <a:endParaRPr lang="en-US" altLang="en-US"/>
          </a:p>
        </p:txBody>
      </p:sp>
    </p:spTree>
    <p:extLst>
      <p:ext uri="{BB962C8B-B14F-4D97-AF65-F5344CB8AC3E}">
        <p14:creationId xmlns:p14="http://schemas.microsoft.com/office/powerpoint/2010/main" val="18762625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EF29B7-2389-458B-BCB9-4C2E3D88269D}"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8B63AC5-1664-4C15-BD5C-E547575C31BD}" type="slidenum">
              <a:rPr lang="en-US" altLang="en-US"/>
              <a:pPr/>
              <a:t>‹#›</a:t>
            </a:fld>
            <a:endParaRPr lang="en-US" altLang="en-US"/>
          </a:p>
        </p:txBody>
      </p:sp>
    </p:spTree>
    <p:extLst>
      <p:ext uri="{BB962C8B-B14F-4D97-AF65-F5344CB8AC3E}">
        <p14:creationId xmlns:p14="http://schemas.microsoft.com/office/powerpoint/2010/main" val="1132927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95A7A94-4983-478F-986B-2C849FEC5606}"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D7CAB3B-2F5D-4756-873B-E985054C7709}" type="slidenum">
              <a:rPr lang="en-US" altLang="en-US"/>
              <a:pPr/>
              <a:t>‹#›</a:t>
            </a:fld>
            <a:endParaRPr lang="en-US" altLang="en-US"/>
          </a:p>
        </p:txBody>
      </p:sp>
    </p:spTree>
    <p:extLst>
      <p:ext uri="{BB962C8B-B14F-4D97-AF65-F5344CB8AC3E}">
        <p14:creationId xmlns:p14="http://schemas.microsoft.com/office/powerpoint/2010/main" val="28180204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CB8513-BE15-4E18-81F6-D9D9A66E3DDF}"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DFFEE0-002C-45C9-A93D-0DBA93439144}" type="slidenum">
              <a:rPr lang="en-US" altLang="en-US"/>
              <a:pPr/>
              <a:t>‹#›</a:t>
            </a:fld>
            <a:endParaRPr lang="en-US" altLang="en-US"/>
          </a:p>
        </p:txBody>
      </p:sp>
    </p:spTree>
    <p:extLst>
      <p:ext uri="{BB962C8B-B14F-4D97-AF65-F5344CB8AC3E}">
        <p14:creationId xmlns:p14="http://schemas.microsoft.com/office/powerpoint/2010/main" val="35729508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619D59-67DC-43A8-9E66-73D58C765AED}" type="datetimeFigureOut">
              <a:rPr lang="en-US">
                <a:solidFill>
                  <a:prstClr val="black">
                    <a:tint val="75000"/>
                  </a:prstClr>
                </a:solidFill>
              </a:rPr>
              <a:pPr>
                <a:defRPr/>
              </a:pPr>
              <a:t>11/17/2015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E304721-49BD-496E-BA12-75C4754E6918}" type="slidenum">
              <a:rPr lang="en-US" altLang="en-US"/>
              <a:pPr/>
              <a:t>‹#›</a:t>
            </a:fld>
            <a:endParaRPr lang="en-US" altLang="en-US"/>
          </a:p>
        </p:txBody>
      </p:sp>
    </p:spTree>
    <p:extLst>
      <p:ext uri="{BB962C8B-B14F-4D97-AF65-F5344CB8AC3E}">
        <p14:creationId xmlns:p14="http://schemas.microsoft.com/office/powerpoint/2010/main" val="10702204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E1254AE-FA06-4242-8BEC-B56D6C9FAB66}" type="datetimeFigureOut">
              <a:rPr lang="en-US">
                <a:solidFill>
                  <a:prstClr val="black">
                    <a:tint val="75000"/>
                  </a:prstClr>
                </a:solidFill>
              </a:rPr>
              <a:pPr>
                <a:defRPr/>
              </a:pPr>
              <a:t>11/17/2015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9AEE51A-DB21-4FAA-98A7-1C2292062BEE}" type="slidenum">
              <a:rPr lang="en-US" altLang="en-US"/>
              <a:pPr/>
              <a:t>‹#›</a:t>
            </a:fld>
            <a:endParaRPr lang="en-US" altLang="en-US"/>
          </a:p>
        </p:txBody>
      </p:sp>
    </p:spTree>
    <p:extLst>
      <p:ext uri="{BB962C8B-B14F-4D97-AF65-F5344CB8AC3E}">
        <p14:creationId xmlns:p14="http://schemas.microsoft.com/office/powerpoint/2010/main" val="10663715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C5AD1E-0415-47FB-93FE-F1F23184B9E2}" type="datetimeFigureOut">
              <a:rPr lang="en-US">
                <a:solidFill>
                  <a:prstClr val="black">
                    <a:tint val="75000"/>
                  </a:prstClr>
                </a:solidFill>
              </a:rPr>
              <a:pPr>
                <a:defRPr/>
              </a:pPr>
              <a:t>11/17/2015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276AEAD-F97B-4624-B0D5-7EBB3FEEBC49}" type="slidenum">
              <a:rPr lang="en-US" altLang="en-US"/>
              <a:pPr/>
              <a:t>‹#›</a:t>
            </a:fld>
            <a:endParaRPr lang="en-US" altLang="en-US"/>
          </a:p>
        </p:txBody>
      </p:sp>
    </p:spTree>
    <p:extLst>
      <p:ext uri="{BB962C8B-B14F-4D97-AF65-F5344CB8AC3E}">
        <p14:creationId xmlns:p14="http://schemas.microsoft.com/office/powerpoint/2010/main" val="8874368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787A60-E2E5-4A01-AAD2-089D9C2A0416}"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9B0D0E8-E099-49FC-9346-E3F162E6193B}" type="slidenum">
              <a:rPr lang="en-US" altLang="en-US"/>
              <a:pPr/>
              <a:t>‹#›</a:t>
            </a:fld>
            <a:endParaRPr lang="en-US" altLang="en-US"/>
          </a:p>
        </p:txBody>
      </p:sp>
    </p:spTree>
    <p:extLst>
      <p:ext uri="{BB962C8B-B14F-4D97-AF65-F5344CB8AC3E}">
        <p14:creationId xmlns:p14="http://schemas.microsoft.com/office/powerpoint/2010/main" val="4272555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248258-6EBF-478F-90D6-D63335D6E05B}"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32321EF-C9B3-4029-B124-AF4EE8C730A2}" type="slidenum">
              <a:rPr lang="en-US" altLang="en-US"/>
              <a:pPr/>
              <a:t>‹#›</a:t>
            </a:fld>
            <a:endParaRPr lang="en-US" altLang="en-US"/>
          </a:p>
        </p:txBody>
      </p:sp>
    </p:spTree>
    <p:extLst>
      <p:ext uri="{BB962C8B-B14F-4D97-AF65-F5344CB8AC3E}">
        <p14:creationId xmlns:p14="http://schemas.microsoft.com/office/powerpoint/2010/main" val="21918711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39BFB9-2C5C-4F71-B510-E1FD12CCE82B}"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124D25F-6923-40F3-B4C1-A1C4EE6FA829}" type="slidenum">
              <a:rPr lang="en-US" altLang="en-US"/>
              <a:pPr/>
              <a:t>‹#›</a:t>
            </a:fld>
            <a:endParaRPr lang="en-US" altLang="en-US"/>
          </a:p>
        </p:txBody>
      </p:sp>
    </p:spTree>
    <p:extLst>
      <p:ext uri="{BB962C8B-B14F-4D97-AF65-F5344CB8AC3E}">
        <p14:creationId xmlns:p14="http://schemas.microsoft.com/office/powerpoint/2010/main" val="4068261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B146626-09BF-43AD-989A-628DEAD255C7}"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309660076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4C7D0C-B3A6-48A9-9720-59AB90EDEB72}"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51561BE-76C0-4067-85A0-AA5CB3BDA074}" type="slidenum">
              <a:rPr lang="en-US" altLang="en-US"/>
              <a:pPr/>
              <a:t>‹#›</a:t>
            </a:fld>
            <a:endParaRPr lang="en-US" altLang="en-US"/>
          </a:p>
        </p:txBody>
      </p:sp>
    </p:spTree>
    <p:extLst>
      <p:ext uri="{BB962C8B-B14F-4D97-AF65-F5344CB8AC3E}">
        <p14:creationId xmlns:p14="http://schemas.microsoft.com/office/powerpoint/2010/main" val="29264917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3CDF41DE-D7F1-4140-B6FF-648B4BAFF050}" type="datetimeFigureOut">
              <a:rPr lang="en-US">
                <a:solidFill>
                  <a:prstClr val="black">
                    <a:tint val="75000"/>
                  </a:prstClr>
                </a:solidFill>
              </a:rPr>
              <a:pPr>
                <a:defRPr/>
              </a:pPr>
              <a:t>11/17/2015</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4C186145-412D-4BA0-AEC0-78F0429DF946}" type="slidenum">
              <a:rPr lang="en-US" altLang="en-US"/>
              <a:pPr/>
              <a:t>‹#›</a:t>
            </a:fld>
            <a:endParaRPr lang="en-US" altLang="en-US"/>
          </a:p>
        </p:txBody>
      </p:sp>
    </p:spTree>
    <p:extLst>
      <p:ext uri="{BB962C8B-B14F-4D97-AF65-F5344CB8AC3E}">
        <p14:creationId xmlns:p14="http://schemas.microsoft.com/office/powerpoint/2010/main" val="3097290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prstClr val="black">
                  <a:shade val="50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shade val="50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7AD1B4B-D34C-433E-8910-CA822F090EA0}" type="slidenum">
              <a:rPr lang="en-US">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695817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a:solidFill>
                <a:prstClr val="black">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361641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894576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887041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854828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8" name="Footer Placeholder 7"/>
          <p:cNvSpPr>
            <a:spLocks noGrp="1"/>
          </p:cNvSpPr>
          <p:nvPr>
            <p:ph type="ftr" sz="quarter" idx="11"/>
          </p:nvPr>
        </p:nvSpPr>
        <p:spPr/>
        <p:txBody>
          <a:bodyPr/>
          <a:lstStyle/>
          <a:p>
            <a:endParaRPr lang="en-US">
              <a:solidFill>
                <a:prstClr val="black">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854168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888459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4" name="Footer Placeholder 3"/>
          <p:cNvSpPr>
            <a:spLocks noGrp="1"/>
          </p:cNvSpPr>
          <p:nvPr>
            <p:ph type="ftr" sz="quarter" idx="11"/>
          </p:nvPr>
        </p:nvSpPr>
        <p:spPr/>
        <p:txBody>
          <a:bodyPr/>
          <a:lstStyle/>
          <a:p>
            <a:endParaRPr lang="en-US">
              <a:solidFill>
                <a:prstClr val="black">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01810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11"/>
          </p:nvPr>
        </p:nvSpPr>
        <p:spPr/>
        <p:txBody>
          <a:bodyPr/>
          <a:lstStyle/>
          <a:p>
            <a:endParaRPr lang="en-US">
              <a:solidFill>
                <a:prstClr val="black">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289518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4603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595115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44163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75151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82362-C2B1-423E-A938-9085CE6480FE}"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2565469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B146626-09BF-43AD-989A-628DEAD255C7}"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317271317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prstClr val="black">
                  <a:shade val="50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shade val="50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7AD1B4B-D34C-433E-8910-CA822F090EA0}" type="slidenum">
              <a:rPr lang="en-US">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986203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a:solidFill>
                <a:prstClr val="black">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69932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402125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26516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700459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344313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8" name="Footer Placeholder 7"/>
          <p:cNvSpPr>
            <a:spLocks noGrp="1"/>
          </p:cNvSpPr>
          <p:nvPr>
            <p:ph type="ftr" sz="quarter" idx="11"/>
          </p:nvPr>
        </p:nvSpPr>
        <p:spPr/>
        <p:txBody>
          <a:bodyPr/>
          <a:lstStyle/>
          <a:p>
            <a:endParaRPr lang="en-US">
              <a:solidFill>
                <a:prstClr val="black">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07996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4" name="Footer Placeholder 3"/>
          <p:cNvSpPr>
            <a:spLocks noGrp="1"/>
          </p:cNvSpPr>
          <p:nvPr>
            <p:ph type="ftr" sz="quarter" idx="11"/>
          </p:nvPr>
        </p:nvSpPr>
        <p:spPr/>
        <p:txBody>
          <a:bodyPr/>
          <a:lstStyle/>
          <a:p>
            <a:endParaRPr lang="en-US">
              <a:solidFill>
                <a:prstClr val="black">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26574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11"/>
          </p:nvPr>
        </p:nvSpPr>
        <p:spPr/>
        <p:txBody>
          <a:bodyPr/>
          <a:lstStyle/>
          <a:p>
            <a:endParaRPr lang="en-US">
              <a:solidFill>
                <a:prstClr val="black">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99297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130020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274359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599520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08884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754242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82362-C2B1-423E-A938-9085CE6480FE}"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1052009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B146626-09BF-43AD-989A-628DEAD255C7}"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253297279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prstClr val="black">
                  <a:shade val="50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shade val="50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7AD1B4B-D34C-433E-8910-CA822F090EA0}" type="slidenum">
              <a:rPr lang="en-US">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359486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a:solidFill>
                <a:prstClr val="black">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855607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779380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341209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4023822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8" name="Footer Placeholder 7"/>
          <p:cNvSpPr>
            <a:spLocks noGrp="1"/>
          </p:cNvSpPr>
          <p:nvPr>
            <p:ph type="ftr" sz="quarter" idx="11"/>
          </p:nvPr>
        </p:nvSpPr>
        <p:spPr/>
        <p:txBody>
          <a:bodyPr/>
          <a:lstStyle/>
          <a:p>
            <a:endParaRPr lang="en-US">
              <a:solidFill>
                <a:prstClr val="black">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4037532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4" name="Footer Placeholder 3"/>
          <p:cNvSpPr>
            <a:spLocks noGrp="1"/>
          </p:cNvSpPr>
          <p:nvPr>
            <p:ph type="ftr" sz="quarter" idx="11"/>
          </p:nvPr>
        </p:nvSpPr>
        <p:spPr/>
        <p:txBody>
          <a:bodyPr/>
          <a:lstStyle/>
          <a:p>
            <a:endParaRPr lang="en-US">
              <a:solidFill>
                <a:prstClr val="black">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25000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11"/>
          </p:nvPr>
        </p:nvSpPr>
        <p:spPr/>
        <p:txBody>
          <a:bodyPr/>
          <a:lstStyle/>
          <a:p>
            <a:endParaRPr lang="en-US">
              <a:solidFill>
                <a:prstClr val="black">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69575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8" name="Footer Placeholder 7"/>
          <p:cNvSpPr>
            <a:spLocks noGrp="1"/>
          </p:cNvSpPr>
          <p:nvPr>
            <p:ph type="ftr" sz="quarter" idx="11"/>
          </p:nvPr>
        </p:nvSpPr>
        <p:spPr/>
        <p:txBody>
          <a:bodyPr/>
          <a:lstStyle/>
          <a:p>
            <a:endParaRPr lang="en-US">
              <a:solidFill>
                <a:prstClr val="black">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712504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537744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8893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02551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855154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82362-C2B1-423E-A938-9085CE6480FE}"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2703299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B146626-09BF-43AD-989A-628DEAD255C7}"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138924218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prstClr val="black">
                  <a:shade val="50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shade val="50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7AD1B4B-D34C-433E-8910-CA822F090EA0}" type="slidenum">
              <a:rPr lang="en-US">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2327008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a:solidFill>
                <a:prstClr val="black">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791802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987208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36968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4" name="Footer Placeholder 3"/>
          <p:cNvSpPr>
            <a:spLocks noGrp="1"/>
          </p:cNvSpPr>
          <p:nvPr>
            <p:ph type="ftr" sz="quarter" idx="11"/>
          </p:nvPr>
        </p:nvSpPr>
        <p:spPr/>
        <p:txBody>
          <a:bodyPr/>
          <a:lstStyle/>
          <a:p>
            <a:endParaRPr lang="en-US">
              <a:solidFill>
                <a:prstClr val="black">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968239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594217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8" name="Footer Placeholder 7"/>
          <p:cNvSpPr>
            <a:spLocks noGrp="1"/>
          </p:cNvSpPr>
          <p:nvPr>
            <p:ph type="ftr" sz="quarter" idx="11"/>
          </p:nvPr>
        </p:nvSpPr>
        <p:spPr/>
        <p:txBody>
          <a:bodyPr/>
          <a:lstStyle/>
          <a:p>
            <a:endParaRPr lang="en-US">
              <a:solidFill>
                <a:prstClr val="black">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420232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4" name="Footer Placeholder 3"/>
          <p:cNvSpPr>
            <a:spLocks noGrp="1"/>
          </p:cNvSpPr>
          <p:nvPr>
            <p:ph type="ftr" sz="quarter" idx="11"/>
          </p:nvPr>
        </p:nvSpPr>
        <p:spPr/>
        <p:txBody>
          <a:bodyPr/>
          <a:lstStyle/>
          <a:p>
            <a:endParaRPr lang="en-US">
              <a:solidFill>
                <a:prstClr val="black">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90143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11"/>
          </p:nvPr>
        </p:nvSpPr>
        <p:spPr/>
        <p:txBody>
          <a:bodyPr/>
          <a:lstStyle/>
          <a:p>
            <a:endParaRPr lang="en-US">
              <a:solidFill>
                <a:prstClr val="black">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406768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802231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602987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884790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944033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82362-C2B1-423E-A938-9085CE6480FE}"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914434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B146626-09BF-43AD-989A-628DEAD255C7}"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28138424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11"/>
          </p:nvPr>
        </p:nvSpPr>
        <p:spPr/>
        <p:txBody>
          <a:bodyPr/>
          <a:lstStyle/>
          <a:p>
            <a:endParaRPr lang="en-US">
              <a:solidFill>
                <a:prstClr val="black">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810352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prstClr val="black">
                  <a:shade val="50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shade val="50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7AD1B4B-D34C-433E-8910-CA822F090EA0}" type="slidenum">
              <a:rPr lang="en-US">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4209012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17" name="Footer Placeholder 16"/>
          <p:cNvSpPr>
            <a:spLocks noGrp="1"/>
          </p:cNvSpPr>
          <p:nvPr>
            <p:ph type="ftr" sz="quarter" idx="11"/>
          </p:nvPr>
        </p:nvSpPr>
        <p:spPr/>
        <p:txBody>
          <a:bodyPr/>
          <a:lstStyle/>
          <a:p>
            <a:endParaRPr lang="en-US">
              <a:solidFill>
                <a:prstClr val="black">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6298998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489676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5031025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513166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8" name="Footer Placeholder 7"/>
          <p:cNvSpPr>
            <a:spLocks noGrp="1"/>
          </p:cNvSpPr>
          <p:nvPr>
            <p:ph type="ftr" sz="quarter" idx="11"/>
          </p:nvPr>
        </p:nvSpPr>
        <p:spPr/>
        <p:txBody>
          <a:bodyPr/>
          <a:lstStyle/>
          <a:p>
            <a:endParaRPr lang="en-US">
              <a:solidFill>
                <a:prstClr val="black">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4118052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4" name="Footer Placeholder 3"/>
          <p:cNvSpPr>
            <a:spLocks noGrp="1"/>
          </p:cNvSpPr>
          <p:nvPr>
            <p:ph type="ftr" sz="quarter" idx="11"/>
          </p:nvPr>
        </p:nvSpPr>
        <p:spPr/>
        <p:txBody>
          <a:bodyPr/>
          <a:lstStyle/>
          <a:p>
            <a:endParaRPr lang="en-US">
              <a:solidFill>
                <a:prstClr val="black">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206595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11"/>
          </p:nvPr>
        </p:nvSpPr>
        <p:spPr/>
        <p:txBody>
          <a:bodyPr/>
          <a:lstStyle/>
          <a:p>
            <a:endParaRPr lang="en-US">
              <a:solidFill>
                <a:prstClr val="black">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799088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0655740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79388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61564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096046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5" name="Footer Placeholder 4"/>
          <p:cNvSpPr>
            <a:spLocks noGrp="1"/>
          </p:cNvSpPr>
          <p:nvPr>
            <p:ph type="ftr" sz="quarter" idx="11"/>
          </p:nvPr>
        </p:nvSpPr>
        <p:spPr/>
        <p:txBody>
          <a:bodyPr/>
          <a:lstStyle/>
          <a:p>
            <a:endParaRPr lang="en-US">
              <a:solidFill>
                <a:prstClr val="black">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817347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82362-C2B1-423E-A938-9085CE6480FE}"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487600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prstClr val="black">
                  <a:shade val="50000"/>
                </a:prstClr>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prstClr val="black">
                  <a:shade val="50000"/>
                </a:prstClr>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B146626-09BF-43AD-989A-628DEAD255C7}" type="slidenum">
              <a:rPr lang="en-US">
                <a:solidFill>
                  <a:prstClr val="black">
                    <a:shade val="50000"/>
                  </a:prstClr>
                </a:solidFill>
              </a:rPr>
              <a:pPr>
                <a:defRPr/>
              </a:pPr>
              <a:t>‹#›</a:t>
            </a:fld>
            <a:endParaRPr lang="en-US">
              <a:solidFill>
                <a:prstClr val="black">
                  <a:shade val="50000"/>
                </a:prstClr>
              </a:solidFill>
            </a:endParaRPr>
          </a:p>
        </p:txBody>
      </p:sp>
    </p:spTree>
    <p:extLst>
      <p:ext uri="{BB962C8B-B14F-4D97-AF65-F5344CB8AC3E}">
        <p14:creationId xmlns:p14="http://schemas.microsoft.com/office/powerpoint/2010/main" val="336249780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prstClr val="black">
                  <a:shade val="50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shade val="50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7AD1B4B-D34C-433E-8910-CA822F090EA0}" type="slidenum">
              <a:rPr lang="en-US">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720504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56E3ED-43CF-4CE4-BEF6-7DB09960BBD6}"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E40702-720B-4D56-B5A8-88F85F16F39C}" type="slidenum">
              <a:rPr lang="en-US" altLang="en-US"/>
              <a:pPr/>
              <a:t>‹#›</a:t>
            </a:fld>
            <a:endParaRPr lang="en-US" altLang="en-US"/>
          </a:p>
        </p:txBody>
      </p:sp>
    </p:spTree>
    <p:extLst>
      <p:ext uri="{BB962C8B-B14F-4D97-AF65-F5344CB8AC3E}">
        <p14:creationId xmlns:p14="http://schemas.microsoft.com/office/powerpoint/2010/main" val="41979100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EF29B7-2389-458B-BCB9-4C2E3D88269D}"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8B63AC5-1664-4C15-BD5C-E547575C31BD}" type="slidenum">
              <a:rPr lang="en-US" altLang="en-US"/>
              <a:pPr/>
              <a:t>‹#›</a:t>
            </a:fld>
            <a:endParaRPr lang="en-US" altLang="en-US"/>
          </a:p>
        </p:txBody>
      </p:sp>
    </p:spTree>
    <p:extLst>
      <p:ext uri="{BB962C8B-B14F-4D97-AF65-F5344CB8AC3E}">
        <p14:creationId xmlns:p14="http://schemas.microsoft.com/office/powerpoint/2010/main" val="2256317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95A7A94-4983-478F-986B-2C849FEC5606}"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D7CAB3B-2F5D-4756-873B-E985054C7709}" type="slidenum">
              <a:rPr lang="en-US" altLang="en-US"/>
              <a:pPr/>
              <a:t>‹#›</a:t>
            </a:fld>
            <a:endParaRPr lang="en-US" altLang="en-US"/>
          </a:p>
        </p:txBody>
      </p:sp>
    </p:spTree>
    <p:extLst>
      <p:ext uri="{BB962C8B-B14F-4D97-AF65-F5344CB8AC3E}">
        <p14:creationId xmlns:p14="http://schemas.microsoft.com/office/powerpoint/2010/main" val="3108080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CB8513-BE15-4E18-81F6-D9D9A66E3DDF}"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DFFEE0-002C-45C9-A93D-0DBA93439144}" type="slidenum">
              <a:rPr lang="en-US" altLang="en-US"/>
              <a:pPr/>
              <a:t>‹#›</a:t>
            </a:fld>
            <a:endParaRPr lang="en-US" altLang="en-US"/>
          </a:p>
        </p:txBody>
      </p:sp>
    </p:spTree>
    <p:extLst>
      <p:ext uri="{BB962C8B-B14F-4D97-AF65-F5344CB8AC3E}">
        <p14:creationId xmlns:p14="http://schemas.microsoft.com/office/powerpoint/2010/main" val="3297032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619D59-67DC-43A8-9E66-73D58C765AED}" type="datetimeFigureOut">
              <a:rPr lang="en-US">
                <a:solidFill>
                  <a:prstClr val="black">
                    <a:tint val="75000"/>
                  </a:prstClr>
                </a:solidFill>
              </a:rPr>
              <a:pPr>
                <a:defRPr/>
              </a:pPr>
              <a:t>11/17/2015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E304721-49BD-496E-BA12-75C4754E6918}" type="slidenum">
              <a:rPr lang="en-US" altLang="en-US"/>
              <a:pPr/>
              <a:t>‹#›</a:t>
            </a:fld>
            <a:endParaRPr lang="en-US" altLang="en-US"/>
          </a:p>
        </p:txBody>
      </p:sp>
    </p:spTree>
    <p:extLst>
      <p:ext uri="{BB962C8B-B14F-4D97-AF65-F5344CB8AC3E}">
        <p14:creationId xmlns:p14="http://schemas.microsoft.com/office/powerpoint/2010/main" val="49956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6" name="Footer Placeholder 5"/>
          <p:cNvSpPr>
            <a:spLocks noGrp="1"/>
          </p:cNvSpPr>
          <p:nvPr>
            <p:ph type="ftr" sz="quarter" idx="11"/>
          </p:nvPr>
        </p:nvSpPr>
        <p:spPr/>
        <p:txBody>
          <a:bodyPr/>
          <a:lstStyle/>
          <a:p>
            <a:endParaRPr lang="en-US">
              <a:solidFill>
                <a:prstClr val="black">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582647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E1254AE-FA06-4242-8BEC-B56D6C9FAB66}" type="datetimeFigureOut">
              <a:rPr lang="en-US">
                <a:solidFill>
                  <a:prstClr val="black">
                    <a:tint val="75000"/>
                  </a:prstClr>
                </a:solidFill>
              </a:rPr>
              <a:pPr>
                <a:defRPr/>
              </a:pPr>
              <a:t>11/17/2015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9AEE51A-DB21-4FAA-98A7-1C2292062BEE}" type="slidenum">
              <a:rPr lang="en-US" altLang="en-US"/>
              <a:pPr/>
              <a:t>‹#›</a:t>
            </a:fld>
            <a:endParaRPr lang="en-US" altLang="en-US"/>
          </a:p>
        </p:txBody>
      </p:sp>
    </p:spTree>
    <p:extLst>
      <p:ext uri="{BB962C8B-B14F-4D97-AF65-F5344CB8AC3E}">
        <p14:creationId xmlns:p14="http://schemas.microsoft.com/office/powerpoint/2010/main" val="3717405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C5AD1E-0415-47FB-93FE-F1F23184B9E2}" type="datetimeFigureOut">
              <a:rPr lang="en-US">
                <a:solidFill>
                  <a:prstClr val="black">
                    <a:tint val="75000"/>
                  </a:prstClr>
                </a:solidFill>
              </a:rPr>
              <a:pPr>
                <a:defRPr/>
              </a:pPr>
              <a:t>11/17/2015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276AEAD-F97B-4624-B0D5-7EBB3FEEBC49}" type="slidenum">
              <a:rPr lang="en-US" altLang="en-US"/>
              <a:pPr/>
              <a:t>‹#›</a:t>
            </a:fld>
            <a:endParaRPr lang="en-US" altLang="en-US"/>
          </a:p>
        </p:txBody>
      </p:sp>
    </p:spTree>
    <p:extLst>
      <p:ext uri="{BB962C8B-B14F-4D97-AF65-F5344CB8AC3E}">
        <p14:creationId xmlns:p14="http://schemas.microsoft.com/office/powerpoint/2010/main" val="3278695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787A60-E2E5-4A01-AAD2-089D9C2A0416}"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9B0D0E8-E099-49FC-9346-E3F162E6193B}" type="slidenum">
              <a:rPr lang="en-US" altLang="en-US"/>
              <a:pPr/>
              <a:t>‹#›</a:t>
            </a:fld>
            <a:endParaRPr lang="en-US" altLang="en-US"/>
          </a:p>
        </p:txBody>
      </p:sp>
    </p:spTree>
    <p:extLst>
      <p:ext uri="{BB962C8B-B14F-4D97-AF65-F5344CB8AC3E}">
        <p14:creationId xmlns:p14="http://schemas.microsoft.com/office/powerpoint/2010/main" val="42414171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248258-6EBF-478F-90D6-D63335D6E05B}" type="datetimeFigureOut">
              <a:rPr lang="en-US">
                <a:solidFill>
                  <a:prstClr val="black">
                    <a:tint val="75000"/>
                  </a:prstClr>
                </a:solidFill>
              </a:rPr>
              <a:pPr>
                <a:defRPr/>
              </a:pPr>
              <a:t>11/17/2015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32321EF-C9B3-4029-B124-AF4EE8C730A2}" type="slidenum">
              <a:rPr lang="en-US" altLang="en-US"/>
              <a:pPr/>
              <a:t>‹#›</a:t>
            </a:fld>
            <a:endParaRPr lang="en-US" altLang="en-US"/>
          </a:p>
        </p:txBody>
      </p:sp>
    </p:spTree>
    <p:extLst>
      <p:ext uri="{BB962C8B-B14F-4D97-AF65-F5344CB8AC3E}">
        <p14:creationId xmlns:p14="http://schemas.microsoft.com/office/powerpoint/2010/main" val="3740963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39BFB9-2C5C-4F71-B510-E1FD12CCE82B}"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124D25F-6923-40F3-B4C1-A1C4EE6FA829}" type="slidenum">
              <a:rPr lang="en-US" altLang="en-US"/>
              <a:pPr/>
              <a:t>‹#›</a:t>
            </a:fld>
            <a:endParaRPr lang="en-US" altLang="en-US"/>
          </a:p>
        </p:txBody>
      </p:sp>
    </p:spTree>
    <p:extLst>
      <p:ext uri="{BB962C8B-B14F-4D97-AF65-F5344CB8AC3E}">
        <p14:creationId xmlns:p14="http://schemas.microsoft.com/office/powerpoint/2010/main" val="42207773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4C7D0C-B3A6-48A9-9720-59AB90EDEB72}"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51561BE-76C0-4067-85A0-AA5CB3BDA074}" type="slidenum">
              <a:rPr lang="en-US" altLang="en-US"/>
              <a:pPr/>
              <a:t>‹#›</a:t>
            </a:fld>
            <a:endParaRPr lang="en-US" altLang="en-US"/>
          </a:p>
        </p:txBody>
      </p:sp>
    </p:spTree>
    <p:extLst>
      <p:ext uri="{BB962C8B-B14F-4D97-AF65-F5344CB8AC3E}">
        <p14:creationId xmlns:p14="http://schemas.microsoft.com/office/powerpoint/2010/main" val="1729374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3CDF41DE-D7F1-4140-B6FF-648B4BAFF050}" type="datetimeFigureOut">
              <a:rPr lang="en-US">
                <a:solidFill>
                  <a:prstClr val="black">
                    <a:tint val="75000"/>
                  </a:prstClr>
                </a:solidFill>
              </a:rPr>
              <a:pPr>
                <a:defRPr/>
              </a:pPr>
              <a:t>11/17/2015</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4C186145-412D-4BA0-AEC0-78F0429DF946}" type="slidenum">
              <a:rPr lang="en-US" altLang="en-US"/>
              <a:pPr/>
              <a:t>‹#›</a:t>
            </a:fld>
            <a:endParaRPr lang="en-US" altLang="en-US"/>
          </a:p>
        </p:txBody>
      </p:sp>
    </p:spTree>
    <p:extLst>
      <p:ext uri="{BB962C8B-B14F-4D97-AF65-F5344CB8AC3E}">
        <p14:creationId xmlns:p14="http://schemas.microsoft.com/office/powerpoint/2010/main" val="40592949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BBE7FD-E186-4AB4-A463-6F751BDFC3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94915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EB554E-8D9A-4DD4-8FBC-EEE35C9477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92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DF6BC0-CEE6-4EB4-BF07-1A90025BAE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249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0.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2.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2.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9.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black">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00933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287999-E266-4F89-B174-AC8C14EE6771}"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DA242C4-2E5A-4C28-BFF5-2EAC8594E049}"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83142721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black">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25609275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black">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77612319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black">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6882110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black">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11347252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black">
                    <a:shade val="50000"/>
                  </a:prstClr>
                </a:solidFill>
              </a:rPr>
              <a:pPr/>
              <a:t>11/17/2015</a:t>
            </a:fld>
            <a:endParaRPr lang="en-US">
              <a:solidFill>
                <a:prstClr val="black">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black">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black">
                    <a:shade val="50000"/>
                  </a:prstClr>
                </a:solidFill>
              </a:rPr>
              <a:pPr/>
              <a:t>‹#›</a:t>
            </a:fld>
            <a:endParaRPr lang="en-US">
              <a:solidFill>
                <a:prstClr val="black">
                  <a:shade val="50000"/>
                </a:prstClr>
              </a:solidFill>
            </a:endParaRPr>
          </a:p>
        </p:txBody>
      </p:sp>
    </p:spTree>
    <p:extLst>
      <p:ext uri="{BB962C8B-B14F-4D97-AF65-F5344CB8AC3E}">
        <p14:creationId xmlns:p14="http://schemas.microsoft.com/office/powerpoint/2010/main" val="396539976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287999-E266-4F89-B174-AC8C14EE6771}"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DA242C4-2E5A-4C28-BFF5-2EAC8594E049}"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8927134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9A73E2C-0A47-4674-97F5-CFFDDBB345F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591819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7287999-E266-4F89-B174-AC8C14EE6771}" type="datetimeFigureOut">
              <a:rPr lang="en-US">
                <a:solidFill>
                  <a:prstClr val="black">
                    <a:tint val="75000"/>
                  </a:prstClr>
                </a:solidFill>
              </a:rPr>
              <a:pPr>
                <a:defRPr/>
              </a:pPr>
              <a:t>11/17/2015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DA242C4-2E5A-4C28-BFF5-2EAC8594E049}"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139423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8.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0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228600"/>
            <a:ext cx="8839200" cy="1143000"/>
          </a:xfrm>
        </p:spPr>
        <p:txBody>
          <a:bodyPr>
            <a:noAutofit/>
          </a:bodyPr>
          <a:lstStyle/>
          <a:p>
            <a:pPr>
              <a:defRPr/>
            </a:pPr>
            <a:r>
              <a:rPr lang="en-US" sz="2800" dirty="0" smtClean="0">
                <a:solidFill>
                  <a:schemeClr val="tx1"/>
                </a:solidFill>
                <a:latin typeface="Lucida Sans" pitchFamily="34" charset="0"/>
                <a:cs typeface="Times New Roman" pitchFamily="18" charset="0"/>
              </a:rPr>
              <a:t>Restoring Fire to the Landscape in Indian Country </a:t>
            </a:r>
            <a:endParaRPr lang="en-US" sz="3200" dirty="0" smtClean="0">
              <a:solidFill>
                <a:schemeClr val="tx1"/>
              </a:solidFill>
              <a:latin typeface="Lucida Sans" pitchFamily="34" charset="0"/>
              <a:cs typeface="Times New Roman" pitchFamily="18" charset="0"/>
            </a:endParaRPr>
          </a:p>
        </p:txBody>
      </p:sp>
      <p:sp>
        <p:nvSpPr>
          <p:cNvPr id="5123" name="Rectangle 3"/>
          <p:cNvSpPr>
            <a:spLocks noGrp="1" noChangeArrowheads="1"/>
          </p:cNvSpPr>
          <p:nvPr>
            <p:ph type="body" sz="half" idx="1"/>
          </p:nvPr>
        </p:nvSpPr>
        <p:spPr>
          <a:xfrm>
            <a:off x="152400" y="1447800"/>
            <a:ext cx="4953000" cy="3810000"/>
          </a:xfrm>
        </p:spPr>
        <p:txBody>
          <a:bodyPr>
            <a:normAutofit fontScale="92500" lnSpcReduction="20000"/>
          </a:bodyPr>
          <a:lstStyle/>
          <a:p>
            <a:pPr marL="137160" indent="0" eaLnBrk="1" hangingPunct="1">
              <a:buNone/>
              <a:defRPr/>
            </a:pPr>
            <a:r>
              <a:rPr lang="en-US" sz="2400" b="1" dirty="0" smtClean="0"/>
              <a:t>Bill Tripp</a:t>
            </a:r>
          </a:p>
          <a:p>
            <a:pPr marL="137160" indent="0" eaLnBrk="1" hangingPunct="1">
              <a:buNone/>
              <a:defRPr/>
            </a:pPr>
            <a:r>
              <a:rPr lang="en-US" sz="2400" b="1" dirty="0" smtClean="0"/>
              <a:t>Deputy Director of Eco-Cultural Revitalization</a:t>
            </a:r>
          </a:p>
          <a:p>
            <a:pPr marL="137160" indent="0" eaLnBrk="1" hangingPunct="1">
              <a:buNone/>
              <a:defRPr/>
            </a:pPr>
            <a:r>
              <a:rPr lang="en-US" sz="2400" b="1" dirty="0" smtClean="0"/>
              <a:t>Karuk Tribe Department of Natural Resources</a:t>
            </a:r>
          </a:p>
          <a:p>
            <a:pPr marL="137160" indent="0" eaLnBrk="1" hangingPunct="1">
              <a:buNone/>
              <a:defRPr/>
            </a:pPr>
            <a:endParaRPr lang="en-US" sz="2400" b="1" dirty="0"/>
          </a:p>
          <a:p>
            <a:pPr marL="137160" indent="0" eaLnBrk="1" hangingPunct="1">
              <a:buNone/>
              <a:defRPr/>
            </a:pPr>
            <a:r>
              <a:rPr lang="en-US" sz="2400" b="1" dirty="0" smtClean="0"/>
              <a:t>Intertribal Timber Council Annual Symposium</a:t>
            </a:r>
          </a:p>
          <a:p>
            <a:pPr marL="137160" indent="0" eaLnBrk="1" hangingPunct="1">
              <a:buNone/>
              <a:defRPr/>
            </a:pPr>
            <a:endParaRPr lang="en-US" sz="2400" b="1" dirty="0" smtClean="0"/>
          </a:p>
          <a:p>
            <a:pPr marL="137160" indent="0" eaLnBrk="1" hangingPunct="1">
              <a:buNone/>
              <a:defRPr/>
            </a:pPr>
            <a:r>
              <a:rPr lang="en-US" sz="2400" b="1" dirty="0" smtClean="0"/>
              <a:t>June 26, 2014</a:t>
            </a:r>
          </a:p>
          <a:p>
            <a:pPr marL="137160" indent="0" eaLnBrk="1" hangingPunct="1">
              <a:buNone/>
              <a:defRPr/>
            </a:pPr>
            <a:r>
              <a:rPr lang="en-US" sz="2400" b="1" dirty="0" smtClean="0"/>
              <a:t>Worley Idaho</a:t>
            </a:r>
          </a:p>
          <a:p>
            <a:pPr eaLnBrk="1" hangingPunct="1">
              <a:buNone/>
              <a:defRPr/>
            </a:pPr>
            <a:endParaRPr lang="en-US" sz="2200" b="1" i="1" dirty="0" smtClean="0">
              <a:effectLst>
                <a:outerShdw blurRad="38100" dist="38100" dir="2700000" algn="tl">
                  <a:srgbClr val="000000"/>
                </a:outerShdw>
              </a:effectLst>
            </a:endParaRPr>
          </a:p>
          <a:p>
            <a:pPr eaLnBrk="1" hangingPunct="1">
              <a:buFont typeface="Wingdings" pitchFamily="2" charset="2"/>
              <a:buNone/>
              <a:defRPr/>
            </a:pPr>
            <a:endParaRPr lang="en-US" sz="2000" b="1" dirty="0" smtClean="0">
              <a:effectLst>
                <a:outerShdw blurRad="38100" dist="38100" dir="2700000" algn="tl">
                  <a:srgbClr val="000000"/>
                </a:outerShdw>
              </a:effectLst>
            </a:endParaRPr>
          </a:p>
        </p:txBody>
      </p:sp>
      <p:pic>
        <p:nvPicPr>
          <p:cNvPr id="2050" name="Picture 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278988" cy="511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486400"/>
            <a:ext cx="4191000" cy="1200329"/>
          </a:xfrm>
          <a:prstGeom prst="rect">
            <a:avLst/>
          </a:prstGeom>
          <a:noFill/>
        </p:spPr>
        <p:txBody>
          <a:bodyPr wrap="square" rtlCol="0">
            <a:spAutoFit/>
          </a:bodyPr>
          <a:lstStyle/>
          <a:p>
            <a:r>
              <a:rPr lang="en-US" i="1" dirty="0" smtClean="0"/>
              <a:t>Cultural Burns such as for bear grass enhancement  can help to compartmentalize fire across broader landscapes</a:t>
            </a:r>
            <a:endParaRPr lang="en-US" i="1" dirty="0"/>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3733800"/>
            <a:ext cx="1203325" cy="166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543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type="body" sz="half"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061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Pictures00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951" y="1371599"/>
            <a:ext cx="1725177" cy="13192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pond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672" y="1503009"/>
            <a:ext cx="1641777" cy="1231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hazard reduction 0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3229" y="130605"/>
            <a:ext cx="1591272" cy="1193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346" y="4534483"/>
            <a:ext cx="1621103" cy="206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type="clipArt" sz="half" idx="2"/>
          </p:nvPr>
        </p:nvPicPr>
        <p:blipFill>
          <a:blip r:embed="rId8">
            <a:extLst>
              <a:ext uri="{28A0092B-C50C-407E-A947-70E740481C1C}">
                <a14:useLocalDpi xmlns:a14="http://schemas.microsoft.com/office/drawing/2010/main" val="0"/>
              </a:ext>
            </a:extLst>
          </a:blip>
          <a:srcRect/>
          <a:stretch>
            <a:fillRect/>
          </a:stretch>
        </p:blipFill>
        <p:spPr bwMode="auto">
          <a:xfrm>
            <a:off x="7237357" y="2838299"/>
            <a:ext cx="1765081" cy="134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3570" y="4178589"/>
            <a:ext cx="1824357" cy="139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3570" y="2755453"/>
            <a:ext cx="1785938" cy="13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2120" y="5638799"/>
            <a:ext cx="1627256" cy="110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53951" y="130604"/>
            <a:ext cx="1725177" cy="110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7853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1"/>
          </p:nvPr>
        </p:nvSpPr>
        <p:spPr/>
        <p:txBody>
          <a:bodyPr/>
          <a:lstStyle/>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8751"/>
            <a:ext cx="3079532" cy="230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106" y="152401"/>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bwMode="auto">
          <a:xfrm>
            <a:off x="5338377" y="4253965"/>
            <a:ext cx="3477683" cy="260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966" y="4290722"/>
            <a:ext cx="3342290" cy="250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18" y="2590800"/>
            <a:ext cx="2672963" cy="200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0" y="2269834"/>
            <a:ext cx="3080746"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6156" y="2541002"/>
            <a:ext cx="2491760" cy="187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1490" y="381000"/>
            <a:ext cx="2186236" cy="163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81286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1"/>
          </p:nvPr>
        </p:nvSpPr>
        <p:spPr/>
        <p:txBody>
          <a:bodyPr/>
          <a:lstStyle/>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8736" y="3924300"/>
            <a:ext cx="3552863" cy="266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60" y="35747"/>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C:\Users\btripp\AppData\Local\Microsoft\Windows\Temporary Internet Files\Content.Outlook\8I1UYITG\IMG_2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35747"/>
            <a:ext cx="3478924" cy="2609193"/>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E:\Butler Fire Photos\IMG_303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399" y="4114800"/>
            <a:ext cx="3298863" cy="24741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Grp="1" noChangeAspect="1" noChangeArrowheads="1"/>
          </p:cNvPicPr>
          <p:nvPr>
            <p:ph type="clipArt" sz="half" idx="2"/>
          </p:nvPr>
        </p:nvPicPr>
        <p:blipFill>
          <a:blip r:embed="rId7">
            <a:extLst>
              <a:ext uri="{28A0092B-C50C-407E-A947-70E740481C1C}">
                <a14:useLocalDpi xmlns:a14="http://schemas.microsoft.com/office/drawing/2010/main" val="0"/>
              </a:ext>
            </a:extLst>
          </a:blip>
          <a:srcRect/>
          <a:stretch>
            <a:fillRect/>
          </a:stretch>
        </p:blipFill>
        <p:spPr bwMode="auto">
          <a:xfrm>
            <a:off x="2819400" y="2314903"/>
            <a:ext cx="3729318"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4267200"/>
            <a:ext cx="3050117"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1454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733778" y="1224844"/>
            <a:ext cx="3810000" cy="5633156"/>
          </a:xfrm>
        </p:spPr>
        <p:txBody>
          <a:bodyPr>
            <a:normAutofit fontScale="55000" lnSpcReduction="20000"/>
          </a:bodyPr>
          <a:lstStyle/>
          <a:p>
            <a:r>
              <a:rPr lang="en-US" dirty="0" smtClean="0"/>
              <a:t>Karuk Tribe</a:t>
            </a:r>
          </a:p>
          <a:p>
            <a:r>
              <a:rPr lang="en-US" dirty="0" smtClean="0"/>
              <a:t>US Forest Service</a:t>
            </a:r>
          </a:p>
          <a:p>
            <a:r>
              <a:rPr lang="en-US" dirty="0" smtClean="0"/>
              <a:t>US Fish and Wildlife Service</a:t>
            </a:r>
          </a:p>
          <a:p>
            <a:r>
              <a:rPr lang="en-US" dirty="0" smtClean="0"/>
              <a:t>Environmental Protection Agency</a:t>
            </a:r>
          </a:p>
          <a:p>
            <a:r>
              <a:rPr lang="en-US" dirty="0" smtClean="0"/>
              <a:t>Bureau of Indian affairs</a:t>
            </a:r>
          </a:p>
          <a:p>
            <a:r>
              <a:rPr lang="en-US" dirty="0" smtClean="0"/>
              <a:t>NOAA Fisheries</a:t>
            </a:r>
          </a:p>
          <a:p>
            <a:r>
              <a:rPr lang="en-US" dirty="0" smtClean="0"/>
              <a:t>National Park Service</a:t>
            </a:r>
          </a:p>
          <a:p>
            <a:r>
              <a:rPr lang="en-US" dirty="0" smtClean="0"/>
              <a:t>Bureau of Land Management</a:t>
            </a:r>
          </a:p>
          <a:p>
            <a:r>
              <a:rPr lang="en-US" dirty="0" smtClean="0"/>
              <a:t>Departments of the California Natural Resources Agency</a:t>
            </a:r>
          </a:p>
          <a:p>
            <a:r>
              <a:rPr lang="en-US" dirty="0" smtClean="0"/>
              <a:t>Natural Resources Conservation Service</a:t>
            </a:r>
          </a:p>
          <a:p>
            <a:r>
              <a:rPr lang="en-US" dirty="0" smtClean="0"/>
              <a:t>Bureau of Reclamation</a:t>
            </a:r>
          </a:p>
          <a:p>
            <a:r>
              <a:rPr lang="en-US" dirty="0" smtClean="0"/>
              <a:t>Yurok Tribe</a:t>
            </a:r>
          </a:p>
          <a:p>
            <a:r>
              <a:rPr lang="en-US" dirty="0" smtClean="0"/>
              <a:t>Hoopa Tribe</a:t>
            </a:r>
          </a:p>
          <a:p>
            <a:r>
              <a:rPr lang="en-US" dirty="0" smtClean="0"/>
              <a:t>Pacific Southwest Research Station</a:t>
            </a:r>
          </a:p>
          <a:p>
            <a:r>
              <a:rPr lang="en-US" dirty="0" smtClean="0"/>
              <a:t>Inter-Tribal Timber Council</a:t>
            </a:r>
          </a:p>
          <a:p>
            <a:r>
              <a:rPr lang="en-US" dirty="0" smtClean="0"/>
              <a:t>California Indian Forest and Fire Management Council</a:t>
            </a:r>
          </a:p>
          <a:p>
            <a:r>
              <a:rPr lang="en-US" dirty="0" smtClean="0"/>
              <a:t>National Congress of American Indians</a:t>
            </a:r>
          </a:p>
          <a:p>
            <a:endParaRPr lang="en-US" dirty="0" smtClean="0"/>
          </a:p>
          <a:p>
            <a:endParaRPr lang="en-US" dirty="0" smtClean="0"/>
          </a:p>
          <a:p>
            <a:endParaRPr lang="en-US" dirty="0"/>
          </a:p>
        </p:txBody>
      </p:sp>
      <p:sp>
        <p:nvSpPr>
          <p:cNvPr id="5" name="TextBox 4"/>
          <p:cNvSpPr txBox="1"/>
          <p:nvPr/>
        </p:nvSpPr>
        <p:spPr>
          <a:xfrm>
            <a:off x="914400" y="381000"/>
            <a:ext cx="2819400" cy="646331"/>
          </a:xfrm>
          <a:prstGeom prst="rect">
            <a:avLst/>
          </a:prstGeom>
          <a:noFill/>
        </p:spPr>
        <p:txBody>
          <a:bodyPr wrap="square" rtlCol="0">
            <a:spAutoFit/>
          </a:bodyPr>
          <a:lstStyle/>
          <a:p>
            <a:r>
              <a:rPr lang="en-US" dirty="0" smtClean="0"/>
              <a:t>Intergovernmental coordination</a:t>
            </a:r>
            <a:endParaRPr lang="en-US" dirty="0"/>
          </a:p>
        </p:txBody>
      </p:sp>
      <p:sp>
        <p:nvSpPr>
          <p:cNvPr id="6" name="TextBox 5"/>
          <p:cNvSpPr txBox="1"/>
          <p:nvPr/>
        </p:nvSpPr>
        <p:spPr>
          <a:xfrm>
            <a:off x="4572000" y="457200"/>
            <a:ext cx="3810000" cy="369332"/>
          </a:xfrm>
          <a:prstGeom prst="rect">
            <a:avLst/>
          </a:prstGeom>
          <a:noFill/>
        </p:spPr>
        <p:txBody>
          <a:bodyPr wrap="square" rtlCol="0">
            <a:spAutoFit/>
          </a:bodyPr>
          <a:lstStyle/>
          <a:p>
            <a:r>
              <a:rPr lang="en-US" dirty="0" smtClean="0"/>
              <a:t>Non-governmental collaboration</a:t>
            </a:r>
            <a:endParaRPr lang="en-US" dirty="0"/>
          </a:p>
        </p:txBody>
      </p:sp>
      <p:sp>
        <p:nvSpPr>
          <p:cNvPr id="16" name="Text Placeholder 2"/>
          <p:cNvSpPr txBox="1">
            <a:spLocks/>
          </p:cNvSpPr>
          <p:nvPr/>
        </p:nvSpPr>
        <p:spPr>
          <a:xfrm>
            <a:off x="4720167" y="914400"/>
            <a:ext cx="3810000" cy="5587958"/>
          </a:xfrm>
          <a:prstGeom prst="rect">
            <a:avLst/>
          </a:prstGeom>
        </p:spPr>
        <p:txBody>
          <a:bodyPr vert="horz">
            <a:normAutofit fontScale="550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endParaRPr lang="en-US" dirty="0" smtClean="0"/>
          </a:p>
          <a:p>
            <a:r>
              <a:rPr lang="en-US" dirty="0" smtClean="0"/>
              <a:t>Mid Klamath Watershed Council</a:t>
            </a:r>
          </a:p>
          <a:p>
            <a:r>
              <a:rPr lang="en-US" dirty="0" smtClean="0"/>
              <a:t>Salmon River Restoration Council</a:t>
            </a:r>
          </a:p>
          <a:p>
            <a:r>
              <a:rPr lang="en-US" dirty="0" smtClean="0"/>
              <a:t>Happy Camp Coordinating Council</a:t>
            </a:r>
          </a:p>
          <a:p>
            <a:r>
              <a:rPr lang="en-US" dirty="0" smtClean="0"/>
              <a:t>Karuk Community Development Corporation</a:t>
            </a:r>
          </a:p>
          <a:p>
            <a:r>
              <a:rPr lang="en-US" dirty="0" smtClean="0"/>
              <a:t>Karuk/UC Berkeley Collaborative</a:t>
            </a:r>
          </a:p>
          <a:p>
            <a:r>
              <a:rPr lang="en-US" dirty="0" smtClean="0"/>
              <a:t>Orleans Volunteer Fire Department</a:t>
            </a:r>
          </a:p>
          <a:p>
            <a:r>
              <a:rPr lang="en-US" dirty="0" smtClean="0"/>
              <a:t>Salmon River Volunteer Fire and Rescue</a:t>
            </a:r>
          </a:p>
          <a:p>
            <a:r>
              <a:rPr lang="en-US" dirty="0" smtClean="0"/>
              <a:t>Orleans/</a:t>
            </a:r>
            <a:r>
              <a:rPr lang="en-US" dirty="0" err="1" smtClean="0"/>
              <a:t>Somes</a:t>
            </a:r>
            <a:r>
              <a:rPr lang="en-US" dirty="0" smtClean="0"/>
              <a:t> Bar Fire Safe Council</a:t>
            </a:r>
          </a:p>
          <a:p>
            <a:r>
              <a:rPr lang="en-US" dirty="0" smtClean="0"/>
              <a:t>Salmon River Fire Safe Council</a:t>
            </a:r>
          </a:p>
          <a:p>
            <a:r>
              <a:rPr lang="en-US" dirty="0" smtClean="0"/>
              <a:t>Happy Camp Fire Safe Council</a:t>
            </a:r>
          </a:p>
          <a:p>
            <a:r>
              <a:rPr lang="en-US" dirty="0" smtClean="0"/>
              <a:t>The Nature Conservancy</a:t>
            </a:r>
          </a:p>
          <a:p>
            <a:r>
              <a:rPr lang="en-US" dirty="0" smtClean="0"/>
              <a:t>Fire Learning Network</a:t>
            </a:r>
          </a:p>
          <a:p>
            <a:r>
              <a:rPr lang="en-US" dirty="0" smtClean="0"/>
              <a:t>Hayfork Watershed Research and Training Center</a:t>
            </a:r>
          </a:p>
          <a:p>
            <a:r>
              <a:rPr lang="en-US" dirty="0" smtClean="0"/>
              <a:t>National Forest Foundation</a:t>
            </a:r>
          </a:p>
          <a:p>
            <a:r>
              <a:rPr lang="en-US" dirty="0" smtClean="0"/>
              <a:t>National Fish and Wildlife Foundation</a:t>
            </a:r>
          </a:p>
          <a:p>
            <a:r>
              <a:rPr lang="en-US" dirty="0" smtClean="0"/>
              <a:t>Rocky Mountain Elk Foundation</a:t>
            </a:r>
          </a:p>
          <a:p>
            <a:r>
              <a:rPr lang="en-US" dirty="0" smtClean="0"/>
              <a:t>Northern California Prescribed Fire Council</a:t>
            </a:r>
          </a:p>
          <a:p>
            <a:r>
              <a:rPr lang="en-US" dirty="0" smtClean="0"/>
              <a:t>California Fire Science Consortium</a:t>
            </a:r>
          </a:p>
          <a:p>
            <a:endParaRPr lang="en-US" dirty="0" smtClean="0"/>
          </a:p>
          <a:p>
            <a:endParaRPr lang="en-US" dirty="0" smtClean="0"/>
          </a:p>
          <a:p>
            <a:endParaRPr lang="en-US" dirty="0"/>
          </a:p>
        </p:txBody>
      </p:sp>
    </p:spTree>
    <p:extLst>
      <p:ext uri="{BB962C8B-B14F-4D97-AF65-F5344CB8AC3E}">
        <p14:creationId xmlns:p14="http://schemas.microsoft.com/office/powerpoint/2010/main" val="6228448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
          </p:nvPr>
        </p:nvSpPr>
        <p:spPr/>
        <p:txBody>
          <a:bodyPr/>
          <a:lstStyle/>
          <a:p>
            <a:endParaRPr lang="en-US" dirty="0"/>
          </a:p>
        </p:txBody>
      </p:sp>
      <p:sp>
        <p:nvSpPr>
          <p:cNvPr id="5" name="Title 4"/>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790" y="1274"/>
            <a:ext cx="4770854" cy="35801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4" y="1274"/>
            <a:ext cx="3355780" cy="304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050406"/>
            <a:ext cx="3733800" cy="281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625620"/>
            <a:ext cx="3048000" cy="223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1984375"/>
            <a:ext cx="349408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8882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52400" y="2209800"/>
            <a:ext cx="9144000" cy="1276120"/>
          </a:xfrm>
        </p:spPr>
        <p:txBody>
          <a:bodyPr/>
          <a:lstStyle/>
          <a:p>
            <a:pPr eaLnBrk="1" hangingPunct="1"/>
            <a:r>
              <a:rPr lang="en-US" sz="2000" b="1" dirty="0" smtClean="0"/>
              <a:t>Questions?</a:t>
            </a:r>
            <a:endParaRPr lang="en-US" altLang="en-US" sz="2000" i="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 y="-30296"/>
            <a:ext cx="9144000" cy="2526665"/>
          </a:xfrm>
          <a:prstGeom prst="rect">
            <a:avLst/>
          </a:prstGeom>
          <a:ln w="19050">
            <a:solidFill>
              <a:schemeClr val="tx1"/>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054" t="34444" r="1919" b="32054"/>
          <a:stretch/>
        </p:blipFill>
        <p:spPr>
          <a:xfrm>
            <a:off x="0" y="3385899"/>
            <a:ext cx="9146754" cy="2297476"/>
          </a:xfrm>
          <a:prstGeom prst="rect">
            <a:avLst/>
          </a:prstGeom>
          <a:ln w="19050">
            <a:solidFill>
              <a:schemeClr val="tx1"/>
            </a:solidFill>
          </a:ln>
        </p:spPr>
      </p:pic>
      <p:sp>
        <p:nvSpPr>
          <p:cNvPr id="10" name="TextBox 9"/>
          <p:cNvSpPr txBox="1"/>
          <p:nvPr/>
        </p:nvSpPr>
        <p:spPr>
          <a:xfrm>
            <a:off x="7223172" y="2209800"/>
            <a:ext cx="1918992" cy="276999"/>
          </a:xfrm>
          <a:prstGeom prst="rect">
            <a:avLst/>
          </a:prstGeom>
          <a:noFill/>
        </p:spPr>
        <p:txBody>
          <a:bodyPr wrap="square" rtlCol="0">
            <a:spAutoFit/>
          </a:bodyPr>
          <a:lstStyle/>
          <a:p>
            <a:pPr fontAlgn="base">
              <a:spcBef>
                <a:spcPct val="0"/>
              </a:spcBef>
              <a:spcAft>
                <a:spcPct val="0"/>
              </a:spcAft>
            </a:pPr>
            <a:r>
              <a:rPr lang="en-US" sz="1200" b="1" dirty="0">
                <a:solidFill>
                  <a:prstClr val="white"/>
                </a:solidFill>
                <a:latin typeface="Arial" panose="020B0604020202020204" pitchFamily="34" charset="0"/>
                <a:cs typeface="Arial" panose="020B0604020202020204" pitchFamily="34" charset="0"/>
              </a:rPr>
              <a:t>Photo: Thomas Dunklin</a:t>
            </a:r>
          </a:p>
        </p:txBody>
      </p:sp>
    </p:spTree>
    <p:extLst>
      <p:ext uri="{BB962C8B-B14F-4D97-AF65-F5344CB8AC3E}">
        <p14:creationId xmlns:p14="http://schemas.microsoft.com/office/powerpoint/2010/main" val="3760333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sz="3600" dirty="0" smtClean="0">
                <a:solidFill>
                  <a:schemeClr val="tx1"/>
                </a:solidFill>
              </a:rPr>
              <a:t>Peoples, Territories, Lands, and Resources </a:t>
            </a:r>
            <a:endParaRPr lang="en-US" sz="3600" dirty="0">
              <a:solidFill>
                <a:schemeClr val="tx1"/>
              </a:solidFill>
            </a:endParaRPr>
          </a:p>
        </p:txBody>
      </p:sp>
      <p:sp>
        <p:nvSpPr>
          <p:cNvPr id="3" name="Content Placeholder 2"/>
          <p:cNvSpPr>
            <a:spLocks noGrp="1"/>
          </p:cNvSpPr>
          <p:nvPr>
            <p:ph sz="half" idx="1"/>
          </p:nvPr>
        </p:nvSpPr>
        <p:spPr>
          <a:xfrm>
            <a:off x="152400" y="5486400"/>
            <a:ext cx="4343400" cy="1371600"/>
          </a:xfrm>
        </p:spPr>
        <p:txBody>
          <a:bodyPr>
            <a:normAutofit fontScale="62500" lnSpcReduction="20000"/>
          </a:bodyPr>
          <a:lstStyle/>
          <a:p>
            <a:r>
              <a:rPr lang="en-US" dirty="0" smtClean="0"/>
              <a:t>Karuk Jurisdiction defined at Territorial Scale</a:t>
            </a:r>
          </a:p>
          <a:p>
            <a:r>
              <a:rPr lang="en-US" dirty="0"/>
              <a:t>Humans </a:t>
            </a:r>
            <a:r>
              <a:rPr lang="en-US" dirty="0" smtClean="0"/>
              <a:t>in the past century have </a:t>
            </a:r>
            <a:r>
              <a:rPr lang="en-US" dirty="0"/>
              <a:t>become factors of ecological diminishment rather </a:t>
            </a:r>
            <a:r>
              <a:rPr lang="en-US" dirty="0" smtClean="0"/>
              <a:t>than agents of </a:t>
            </a:r>
            <a:r>
              <a:rPr lang="en-US" dirty="0"/>
              <a:t>renewal</a:t>
            </a:r>
          </a:p>
          <a:p>
            <a:endParaRPr lang="en-US" dirty="0" smtClean="0"/>
          </a:p>
          <a:p>
            <a:endParaRPr lang="en-US" dirty="0"/>
          </a:p>
        </p:txBody>
      </p:sp>
      <p:sp>
        <p:nvSpPr>
          <p:cNvPr id="9" name="Content Placeholder 8"/>
          <p:cNvSpPr>
            <a:spLocks noGrp="1"/>
          </p:cNvSpPr>
          <p:nvPr>
            <p:ph sz="half" idx="2"/>
          </p:nvPr>
        </p:nvSpPr>
        <p:spPr>
          <a:xfrm>
            <a:off x="4343400" y="5410200"/>
            <a:ext cx="4648200" cy="1295400"/>
          </a:xfrm>
        </p:spPr>
        <p:txBody>
          <a:bodyPr>
            <a:normAutofit fontScale="62500" lnSpcReduction="20000"/>
          </a:bodyPr>
          <a:lstStyle/>
          <a:p>
            <a:r>
              <a:rPr lang="en-US" dirty="0"/>
              <a:t>Karuk Identity tied to entire landscape and its functional processes</a:t>
            </a:r>
          </a:p>
          <a:p>
            <a:r>
              <a:rPr lang="en-US" dirty="0" smtClean="0"/>
              <a:t>There is a great need to re-establish </a:t>
            </a:r>
            <a:r>
              <a:rPr lang="en-US" dirty="0"/>
              <a:t>humans as the keepers of </a:t>
            </a:r>
            <a:r>
              <a:rPr lang="en-US" dirty="0" smtClean="0"/>
              <a:t>balanced process and function at the territorial scale</a:t>
            </a: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8032293"/>
              </p:ext>
            </p:extLst>
          </p:nvPr>
        </p:nvGraphicFramePr>
        <p:xfrm>
          <a:off x="1143000" y="914400"/>
          <a:ext cx="6871798" cy="4446983"/>
        </p:xfrm>
        <a:graphic>
          <a:graphicData uri="http://schemas.openxmlformats.org/presentationml/2006/ole">
            <mc:AlternateContent xmlns:mc="http://schemas.openxmlformats.org/markup-compatibility/2006">
              <mc:Choice xmlns:v="urn:schemas-microsoft-com:vml" Requires="v">
                <p:oleObj spid="_x0000_s1046" name="Acrobat Document" r:id="rId4" imgW="11658508" imgH="7543523" progId="AcroExch.Document.7">
                  <p:embed/>
                </p:oleObj>
              </mc:Choice>
              <mc:Fallback>
                <p:oleObj name="Acrobat Document" r:id="rId4" imgW="11658508" imgH="7543523" progId="AcroExch.Document.7">
                  <p:embed/>
                  <p:pic>
                    <p:nvPicPr>
                      <p:cNvPr id="0" name=""/>
                      <p:cNvPicPr/>
                      <p:nvPr/>
                    </p:nvPicPr>
                    <p:blipFill>
                      <a:blip r:embed="rId5"/>
                      <a:stretch>
                        <a:fillRect/>
                      </a:stretch>
                    </p:blipFill>
                    <p:spPr>
                      <a:xfrm>
                        <a:off x="1143000" y="914400"/>
                        <a:ext cx="6871798" cy="4446983"/>
                      </a:xfrm>
                      <a:prstGeom prst="rect">
                        <a:avLst/>
                      </a:prstGeom>
                      <a:ln w="25400">
                        <a:solidFill>
                          <a:schemeClr val="tx1"/>
                        </a:solidFill>
                      </a:ln>
                    </p:spPr>
                  </p:pic>
                </p:oleObj>
              </mc:Fallback>
            </mc:AlternateContent>
          </a:graphicData>
        </a:graphic>
      </p:graphicFrame>
    </p:spTree>
    <p:extLst>
      <p:ext uri="{BB962C8B-B14F-4D97-AF65-F5344CB8AC3E}">
        <p14:creationId xmlns:p14="http://schemas.microsoft.com/office/powerpoint/2010/main" val="424073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130" y="0"/>
            <a:ext cx="5677870" cy="1143000"/>
          </a:xfrm>
        </p:spPr>
        <p:txBody>
          <a:bodyPr>
            <a:normAutofit/>
          </a:bodyPr>
          <a:lstStyle/>
          <a:p>
            <a:r>
              <a:rPr lang="en-US" sz="3200" dirty="0" smtClean="0"/>
              <a:t>Western Klamath Restoration Partnership</a:t>
            </a:r>
            <a:endParaRPr lang="en-US" sz="3200" dirty="0"/>
          </a:p>
        </p:txBody>
      </p:sp>
      <p:sp>
        <p:nvSpPr>
          <p:cNvPr id="3" name="Text Placeholder 2"/>
          <p:cNvSpPr>
            <a:spLocks noGrp="1"/>
          </p:cNvSpPr>
          <p:nvPr>
            <p:ph type="body" sz="half" idx="1"/>
          </p:nvPr>
        </p:nvSpPr>
        <p:spPr>
          <a:xfrm>
            <a:off x="3581400" y="838200"/>
            <a:ext cx="5562600" cy="3722324"/>
          </a:xfrm>
        </p:spPr>
        <p:txBody>
          <a:bodyPr>
            <a:normAutofit fontScale="77500" lnSpcReduction="20000"/>
          </a:bodyPr>
          <a:lstStyle/>
          <a:p>
            <a:pPr marL="137160" indent="0">
              <a:buNone/>
            </a:pPr>
            <a:endParaRPr lang="en-US" dirty="0" smtClean="0"/>
          </a:p>
          <a:p>
            <a:pPr marL="342900" lvl="0" indent="-342900" eaLnBrk="0" fontAlgn="base" hangingPunct="0">
              <a:lnSpc>
                <a:spcPct val="80000"/>
              </a:lnSpc>
              <a:spcAft>
                <a:spcPct val="0"/>
              </a:spcAft>
              <a:buClrTx/>
              <a:buSzTx/>
              <a:buFont typeface="Arial" panose="020B0604020202020204" pitchFamily="34" charset="0"/>
              <a:buChar char="•"/>
            </a:pPr>
            <a:r>
              <a:rPr lang="en-US" altLang="en-US" sz="2000" dirty="0">
                <a:solidFill>
                  <a:prstClr val="black"/>
                </a:solidFill>
                <a:latin typeface="Calibri"/>
              </a:rPr>
              <a:t>Community Wildfire Protection Plan Layers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Structures Layers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Public/Private Property Boundary Layers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Critical Access/Egress Routes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Complete Road System (Public and Private) </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Manual Fuels Treatments (Public and Private)</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Upper 1/3rd Slopes </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Existing Firelines</a:t>
            </a:r>
            <a:r>
              <a:rPr lang="en-US" altLang="en-US" sz="2000" dirty="0">
                <a:solidFill>
                  <a:prstClr val="black"/>
                </a:solidFill>
                <a:latin typeface="Calibri"/>
              </a:rPr>
              <a:t> </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Insolation (Solar Heating) - South/Southwest Slopes </a:t>
            </a:r>
          </a:p>
          <a:p>
            <a:pPr marL="342900" lvl="0" indent="-342900" eaLnBrk="0" fontAlgn="base" hangingPunct="0">
              <a:lnSpc>
                <a:spcPct val="80000"/>
              </a:lnSpc>
              <a:spcAft>
                <a:spcPct val="0"/>
              </a:spcAft>
              <a:buClrTx/>
              <a:buSzTx/>
              <a:buFont typeface="Arial" panose="020B0604020202020204" pitchFamily="34" charset="0"/>
              <a:buChar char="•"/>
            </a:pPr>
            <a:r>
              <a:rPr lang="en-US" altLang="en-US" sz="2000" dirty="0">
                <a:solidFill>
                  <a:prstClr val="black"/>
                </a:solidFill>
                <a:latin typeface="Calibri"/>
              </a:rPr>
              <a:t>Karuk Eco Cultural Resource </a:t>
            </a:r>
            <a:r>
              <a:rPr lang="en-US" altLang="en-US" sz="2000" dirty="0" smtClean="0">
                <a:solidFill>
                  <a:prstClr val="black"/>
                </a:solidFill>
                <a:latin typeface="Calibri"/>
              </a:rPr>
              <a:t>Mgmt. </a:t>
            </a:r>
            <a:r>
              <a:rPr lang="en-US" altLang="en-US" sz="2000" dirty="0">
                <a:solidFill>
                  <a:prstClr val="black"/>
                </a:solidFill>
                <a:latin typeface="Calibri"/>
              </a:rPr>
              <a:t>Plan Layers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Historic Trail System Layer</a:t>
            </a:r>
            <a:r>
              <a:rPr lang="en-US" altLang="en-US" sz="2000" dirty="0">
                <a:solidFill>
                  <a:prstClr val="black"/>
                </a:solidFill>
                <a:latin typeface="Calibri"/>
              </a:rPr>
              <a:t> </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Klamath Mixed Evergreen (Tan Oak range)</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Klamath Siskiyou Lower Montane Serpentine Woodland </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Black Oak BpS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White Oak </a:t>
            </a:r>
            <a:r>
              <a:rPr lang="en-US" altLang="en-US" sz="1400" dirty="0" smtClean="0">
                <a:solidFill>
                  <a:prstClr val="black"/>
                </a:solidFill>
                <a:latin typeface="Calibri"/>
              </a:rPr>
              <a:t>Bps</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Spotted Owl Nest Sites Buffer</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Elk Winter Range Restoration Potential Layer </a:t>
            </a:r>
            <a:endParaRPr lang="en-US" altLang="en-US" sz="2100" b="1" dirty="0">
              <a:solidFill>
                <a:prstClr val="black"/>
              </a:solidFill>
              <a:latin typeface="Calibri"/>
            </a:endParaRPr>
          </a:p>
          <a:p>
            <a:pPr marL="342900" lvl="0" indent="-342900" eaLnBrk="0" fontAlgn="base" hangingPunct="0">
              <a:lnSpc>
                <a:spcPct val="80000"/>
              </a:lnSpc>
              <a:spcAft>
                <a:spcPct val="0"/>
              </a:spcAft>
              <a:buClrTx/>
              <a:buSzTx/>
              <a:buFont typeface="Arial" panose="020B0604020202020204" pitchFamily="34" charset="0"/>
              <a:buChar char="•"/>
            </a:pPr>
            <a:r>
              <a:rPr lang="en-US" altLang="en-US" sz="2000" dirty="0" smtClean="0">
                <a:solidFill>
                  <a:prstClr val="black"/>
                </a:solidFill>
                <a:latin typeface="Calibri"/>
              </a:rPr>
              <a:t>US Forest Service Silvicultural </a:t>
            </a:r>
            <a:r>
              <a:rPr lang="en-US" altLang="en-US" sz="2000" dirty="0">
                <a:solidFill>
                  <a:prstClr val="black"/>
                </a:solidFill>
                <a:latin typeface="Calibri"/>
              </a:rPr>
              <a:t>Layers</a:t>
            </a:r>
            <a:endParaRPr lang="en-US" altLang="en-US" sz="1500" dirty="0">
              <a:solidFill>
                <a:prstClr val="black"/>
              </a:solidFill>
              <a:latin typeface="Calibri"/>
            </a:endParaRP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Managed Stands Layer </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Mid Mature Dense Stands Layer</a:t>
            </a:r>
          </a:p>
          <a:p>
            <a:pPr marL="742950" lvl="1" indent="-285750" eaLnBrk="0" fontAlgn="base" hangingPunct="0">
              <a:lnSpc>
                <a:spcPct val="80000"/>
              </a:lnSpc>
              <a:spcAft>
                <a:spcPct val="0"/>
              </a:spcAft>
              <a:buClrTx/>
              <a:buSzTx/>
              <a:buFont typeface="Arial" panose="020B0604020202020204" pitchFamily="34" charset="0"/>
              <a:buChar char="–"/>
            </a:pPr>
            <a:r>
              <a:rPr lang="en-US" altLang="en-US" sz="1400" dirty="0">
                <a:solidFill>
                  <a:prstClr val="black"/>
                </a:solidFill>
                <a:latin typeface="Calibri"/>
              </a:rPr>
              <a:t>Crown Fire Potential (97th percentile) or </a:t>
            </a:r>
            <a:r>
              <a:rPr lang="en-US" altLang="en-US" sz="1400" dirty="0" smtClean="0">
                <a:solidFill>
                  <a:prstClr val="black"/>
                </a:solidFill>
                <a:latin typeface="Calibri"/>
              </a:rPr>
              <a:t>Flame length </a:t>
            </a:r>
            <a:r>
              <a:rPr lang="en-US" altLang="en-US" sz="1400" dirty="0">
                <a:solidFill>
                  <a:prstClr val="black"/>
                </a:solidFill>
                <a:latin typeface="Calibri"/>
              </a:rPr>
              <a:t>(0-4’, 4-8’, 8+)</a:t>
            </a:r>
          </a:p>
          <a:p>
            <a:pPr marL="13716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3464294" cy="456052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054" t="34444" r="1919" b="32054"/>
          <a:stretch/>
        </p:blipFill>
        <p:spPr>
          <a:xfrm>
            <a:off x="-4590" y="4560524"/>
            <a:ext cx="9146754" cy="2297476"/>
          </a:xfrm>
          <a:prstGeom prst="rect">
            <a:avLst/>
          </a:prstGeom>
          <a:ln w="19050">
            <a:solidFill>
              <a:sysClr val="windowText" lastClr="000000"/>
            </a:solidFill>
          </a:ln>
        </p:spPr>
      </p:pic>
    </p:spTree>
    <p:extLst>
      <p:ext uri="{BB962C8B-B14F-4D97-AF65-F5344CB8AC3E}">
        <p14:creationId xmlns:p14="http://schemas.microsoft.com/office/powerpoint/2010/main" val="21124263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2793868" y="0"/>
            <a:ext cx="37609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dirty="0">
                <a:solidFill>
                  <a:srgbClr val="000000"/>
                </a:solidFill>
              </a:rPr>
              <a:t>Rock Creek Butte </a:t>
            </a:r>
            <a:r>
              <a:rPr lang="en-US" altLang="en-US" sz="2400" dirty="0" smtClean="0">
                <a:solidFill>
                  <a:srgbClr val="000000"/>
                </a:solidFill>
              </a:rPr>
              <a:t>Burnout</a:t>
            </a:r>
            <a:endParaRPr lang="en-US" altLang="en-US" sz="2400" dirty="0">
              <a:solidFill>
                <a:srgbClr val="000000"/>
              </a:solidFill>
            </a:endParaRPr>
          </a:p>
          <a:p>
            <a:pPr algn="ctr" fontAlgn="base">
              <a:spcBef>
                <a:spcPct val="0"/>
              </a:spcBef>
              <a:spcAft>
                <a:spcPct val="0"/>
              </a:spcAft>
            </a:pPr>
            <a:r>
              <a:rPr lang="en-US" altLang="en-US" sz="2400" i="1" dirty="0">
                <a:solidFill>
                  <a:srgbClr val="000000"/>
                </a:solidFill>
              </a:rPr>
              <a:t>2008 Siskiyou Complex</a:t>
            </a:r>
          </a:p>
        </p:txBody>
      </p:sp>
      <p:sp>
        <p:nvSpPr>
          <p:cNvPr id="78853" name="Rectangle 5"/>
          <p:cNvSpPr>
            <a:spLocks noChangeArrowheads="1"/>
          </p:cNvSpPr>
          <p:nvPr/>
        </p:nvSpPr>
        <p:spPr bwMode="auto">
          <a:xfrm>
            <a:off x="5486400" y="63246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en-US" altLang="en-US" sz="2000" b="1" dirty="0" smtClean="0">
                <a:solidFill>
                  <a:srgbClr val="FFFF00"/>
                </a:solidFill>
              </a:rPr>
              <a:t>Photo by Max Creasy</a:t>
            </a:r>
          </a:p>
        </p:txBody>
      </p:sp>
      <p:sp>
        <p:nvSpPr>
          <p:cNvPr id="6" name="Text Box 4"/>
          <p:cNvSpPr txBox="1">
            <a:spLocks noChangeArrowheads="1"/>
          </p:cNvSpPr>
          <p:nvPr/>
        </p:nvSpPr>
        <p:spPr bwMode="auto">
          <a:xfrm>
            <a:off x="4953000" y="4343400"/>
            <a:ext cx="4114800" cy="830997"/>
          </a:xfrm>
          <a:prstGeom prst="rect">
            <a:avLst/>
          </a:prstGeom>
          <a:solidFill>
            <a:schemeClr val="bg1">
              <a:alpha val="55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50000"/>
              </a:spcBef>
              <a:spcAft>
                <a:spcPct val="0"/>
              </a:spcAft>
            </a:pPr>
            <a:r>
              <a:rPr lang="en-US" altLang="en-US" sz="2400" b="1" dirty="0" smtClean="0">
                <a:solidFill>
                  <a:prstClr val="black"/>
                </a:solidFill>
                <a:latin typeface="Times" panose="02020603050405020304" pitchFamily="18" charset="0"/>
              </a:rPr>
              <a:t>How Do We Eliminate </a:t>
            </a:r>
            <a:r>
              <a:rPr lang="en-US" altLang="en-US" sz="2400" b="1" dirty="0">
                <a:solidFill>
                  <a:prstClr val="black"/>
                </a:solidFill>
                <a:latin typeface="Times" panose="02020603050405020304" pitchFamily="18" charset="0"/>
              </a:rPr>
              <a:t>F</a:t>
            </a:r>
            <a:r>
              <a:rPr lang="en-US" altLang="en-US" sz="2400" b="1" dirty="0" smtClean="0">
                <a:solidFill>
                  <a:prstClr val="black"/>
                </a:solidFill>
                <a:latin typeface="Times" panose="02020603050405020304" pitchFamily="18" charset="0"/>
              </a:rPr>
              <a:t>ire as a Destructive </a:t>
            </a:r>
            <a:r>
              <a:rPr lang="en-US" altLang="en-US" sz="2400" b="1" dirty="0">
                <a:solidFill>
                  <a:prstClr val="black"/>
                </a:solidFill>
                <a:latin typeface="Times" panose="02020603050405020304" pitchFamily="18" charset="0"/>
              </a:rPr>
              <a:t>F</a:t>
            </a:r>
            <a:r>
              <a:rPr lang="en-US" altLang="en-US" sz="2400" b="1" dirty="0" smtClean="0">
                <a:solidFill>
                  <a:prstClr val="black"/>
                </a:solidFill>
                <a:latin typeface="Times" panose="02020603050405020304" pitchFamily="18" charset="0"/>
              </a:rPr>
              <a:t>orce?</a:t>
            </a:r>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r="11992"/>
          <a:stretch/>
        </p:blipFill>
        <p:spPr bwMode="auto">
          <a:xfrm>
            <a:off x="76199" y="3124200"/>
            <a:ext cx="48768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3393205"/>
            <a:ext cx="3505200" cy="461665"/>
          </a:xfrm>
          <a:prstGeom prst="rect">
            <a:avLst/>
          </a:prstGeom>
          <a:noFill/>
        </p:spPr>
        <p:txBody>
          <a:bodyPr wrap="square" rtlCol="0" anchor="ctr">
            <a:spAutoFit/>
          </a:bodyPr>
          <a:lstStyle/>
          <a:p>
            <a:pPr algn="ctr"/>
            <a:r>
              <a:rPr lang="en-US"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Orleans Fire July 2013 </a:t>
            </a:r>
            <a:endParaRPr lang="en-US"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3" name="TextBox 2"/>
          <p:cNvSpPr txBox="1"/>
          <p:nvPr/>
        </p:nvSpPr>
        <p:spPr>
          <a:xfrm>
            <a:off x="122851" y="6248400"/>
            <a:ext cx="3558075" cy="400110"/>
          </a:xfrm>
          <a:prstGeom prst="rect">
            <a:avLst/>
          </a:prstGeom>
          <a:noFill/>
        </p:spPr>
        <p:txBody>
          <a:bodyPr wrap="square" rtlCol="0">
            <a:spAutoFit/>
          </a:bodyPr>
          <a:lstStyle/>
          <a:p>
            <a:r>
              <a:rPr lang="en-US" sz="2000" b="1" dirty="0" smtClean="0">
                <a:solidFill>
                  <a:srgbClr val="FFFF00"/>
                </a:solidFill>
              </a:rPr>
              <a:t>Photo by Thomas Dunklin</a:t>
            </a:r>
            <a:endParaRPr lang="en-US" sz="2000" b="1" dirty="0">
              <a:solidFill>
                <a:srgbClr val="FFFF00"/>
              </a:solidFill>
            </a:endParaRPr>
          </a:p>
        </p:txBody>
      </p:sp>
    </p:spTree>
    <p:extLst>
      <p:ext uri="{BB962C8B-B14F-4D97-AF65-F5344CB8AC3E}">
        <p14:creationId xmlns:p14="http://schemas.microsoft.com/office/powerpoint/2010/main" val="609628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684594" cy="1219200"/>
          </a:xfrm>
        </p:spPr>
        <p:txBody>
          <a:bodyPr>
            <a:noAutofit/>
          </a:bodyPr>
          <a:lstStyle/>
          <a:p>
            <a:r>
              <a:rPr lang="en-US" sz="3200" dirty="0" smtClean="0">
                <a:solidFill>
                  <a:schemeClr val="tx1"/>
                </a:solidFill>
              </a:rPr>
              <a:t>We Manage Fire to Achieve Socially Beneficial Results</a:t>
            </a:r>
            <a:endParaRPr lang="en-US" sz="3200" dirty="0">
              <a:solidFill>
                <a:schemeClr val="tx1"/>
              </a:solidFill>
            </a:endParaRPr>
          </a:p>
        </p:txBody>
      </p:sp>
      <p:sp>
        <p:nvSpPr>
          <p:cNvPr id="3" name="Content Placeholder 2"/>
          <p:cNvSpPr>
            <a:spLocks noGrp="1"/>
          </p:cNvSpPr>
          <p:nvPr>
            <p:ph sz="half" idx="1"/>
          </p:nvPr>
        </p:nvSpPr>
        <p:spPr>
          <a:xfrm>
            <a:off x="0" y="1600201"/>
            <a:ext cx="4836994" cy="3962400"/>
          </a:xfrm>
        </p:spPr>
        <p:txBody>
          <a:bodyPr>
            <a:normAutofit fontScale="77500" lnSpcReduction="20000"/>
          </a:bodyPr>
          <a:lstStyle/>
          <a:p>
            <a:r>
              <a:rPr lang="en-US" dirty="0" smtClean="0"/>
              <a:t>Restoration practices that balance biophysical processes, protect lives and property, and sustain resources of and for fire adapted communities. </a:t>
            </a:r>
          </a:p>
          <a:p>
            <a:r>
              <a:rPr lang="en-US" dirty="0" smtClean="0"/>
              <a:t>Maintenance and enhancement treatments scaled to ensure longevity of effectiveness. </a:t>
            </a:r>
          </a:p>
          <a:p>
            <a:r>
              <a:rPr lang="en-US" dirty="0" smtClean="0"/>
              <a:t>Respond to disturbance in a manner consistent with long term strategies. </a:t>
            </a:r>
          </a:p>
          <a:p>
            <a:r>
              <a:rPr lang="en-US" dirty="0"/>
              <a:t>A</a:t>
            </a:r>
            <a:r>
              <a:rPr lang="en-US" dirty="0" smtClean="0"/>
              <a:t>dapt to change through time and space. </a:t>
            </a:r>
          </a:p>
          <a:p>
            <a:r>
              <a:rPr lang="en-US" dirty="0" smtClean="0"/>
              <a:t>Re-establish cumulative bodies of knowledge, practice, and belief. </a:t>
            </a:r>
            <a:endParaRPr lang="en-US" dirty="0"/>
          </a:p>
        </p:txBody>
      </p:sp>
      <p:pic>
        <p:nvPicPr>
          <p:cNvPr id="6" name="Picture 2" descr="F:\FKL Photos\PA2001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836994" y="152400"/>
            <a:ext cx="4191000" cy="3143250"/>
          </a:xfrm>
          <a:prstGeom prst="rect">
            <a:avLst/>
          </a:prstGeom>
          <a:noFill/>
          <a:ln w="25400">
            <a:solidFill>
              <a:schemeClr val="bg2"/>
            </a:solidFill>
            <a:miter lim="800000"/>
            <a:headEnd/>
            <a:tailEnd/>
          </a:ln>
        </p:spPr>
      </p:pic>
      <p:pic>
        <p:nvPicPr>
          <p:cNvPr id="8" name="Picture 5" descr="C:\Documents and Settings\franklake\My Documents\My Pictures\Ramsland_RxBurn_19Oct2010.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533030"/>
            <a:ext cx="4528507" cy="106680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F:\FKL Photos\PA3101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835288" y="3429000"/>
            <a:ext cx="4267200" cy="3200400"/>
          </a:xfrm>
          <a:prstGeom prst="rect">
            <a:avLst/>
          </a:prstGeom>
          <a:noFill/>
          <a:ln w="25400">
            <a:solidFill>
              <a:schemeClr val="bg2"/>
            </a:solidFill>
            <a:miter lim="800000"/>
            <a:headEnd/>
            <a:tailEnd/>
          </a:ln>
        </p:spPr>
      </p:pic>
      <p:sp>
        <p:nvSpPr>
          <p:cNvPr id="4" name="TextBox 3"/>
          <p:cNvSpPr txBox="1"/>
          <p:nvPr/>
        </p:nvSpPr>
        <p:spPr>
          <a:xfrm>
            <a:off x="5867400" y="6099110"/>
            <a:ext cx="3235088" cy="400110"/>
          </a:xfrm>
          <a:prstGeom prst="rect">
            <a:avLst/>
          </a:prstGeom>
          <a:noFill/>
        </p:spPr>
        <p:txBody>
          <a:bodyPr wrap="square" rtlCol="0">
            <a:spAutoFit/>
          </a:bodyPr>
          <a:lstStyle/>
          <a:p>
            <a:pPr algn="ctr"/>
            <a:r>
              <a:rPr lang="en-US" sz="2000" dirty="0" smtClean="0">
                <a:solidFill>
                  <a:srgbClr val="FFFF00"/>
                </a:solidFill>
              </a:rPr>
              <a:t>Frank Lake Photos</a:t>
            </a:r>
            <a:endParaRPr lang="en-US" sz="2000" dirty="0">
              <a:solidFill>
                <a:srgbClr val="FFFF00"/>
              </a:solidFill>
            </a:endParaRPr>
          </a:p>
        </p:txBody>
      </p:sp>
    </p:spTree>
    <p:extLst>
      <p:ext uri="{BB962C8B-B14F-4D97-AF65-F5344CB8AC3E}">
        <p14:creationId xmlns:p14="http://schemas.microsoft.com/office/powerpoint/2010/main" val="1740756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33400" y="152400"/>
            <a:ext cx="8305800" cy="1143000"/>
          </a:xfrm>
        </p:spPr>
        <p:txBody>
          <a:bodyPr>
            <a:normAutofit fontScale="90000"/>
          </a:bodyPr>
          <a:lstStyle/>
          <a:p>
            <a:pPr algn="l" eaLnBrk="1" hangingPunct="1">
              <a:defRPr/>
            </a:pPr>
            <a:r>
              <a:rPr lang="en-US" sz="3200" dirty="0" smtClean="0">
                <a:solidFill>
                  <a:schemeClr val="tx1"/>
                </a:solidFill>
                <a:effectLst>
                  <a:outerShdw blurRad="38100" dist="38100" dir="2700000" algn="tl">
                    <a:srgbClr val="000000">
                      <a:alpha val="43137"/>
                    </a:srgbClr>
                  </a:outerShdw>
                </a:effectLst>
              </a:rPr>
              <a:t>Affects of </a:t>
            </a:r>
            <a:r>
              <a:rPr lang="en-US" sz="3200" b="1" dirty="0" smtClean="0">
                <a:solidFill>
                  <a:schemeClr val="tx1"/>
                </a:solidFill>
                <a:effectLst>
                  <a:outerShdw blurRad="38100" dist="38100" dir="2700000" algn="tl">
                    <a:srgbClr val="000000">
                      <a:alpha val="43137"/>
                    </a:srgbClr>
                  </a:outerShdw>
                </a:effectLst>
              </a:rPr>
              <a:t>Indigenous land management practices on forest diversity</a:t>
            </a:r>
            <a:r>
              <a:rPr lang="en-US" sz="4000" b="1" dirty="0" smtClean="0">
                <a:solidFill>
                  <a:schemeClr val="tx1"/>
                </a:solidFill>
                <a:effectLst>
                  <a:outerShdw blurRad="38100" dist="38100" dir="2700000" algn="tl">
                    <a:srgbClr val="000000">
                      <a:alpha val="43137"/>
                    </a:srgbClr>
                  </a:outerShdw>
                </a:effectLst>
              </a:rPr>
              <a:t> </a:t>
            </a:r>
          </a:p>
        </p:txBody>
      </p:sp>
      <p:sp>
        <p:nvSpPr>
          <p:cNvPr id="152579" name="Rectangle 3"/>
          <p:cNvSpPr>
            <a:spLocks noGrp="1" noChangeArrowheads="1"/>
          </p:cNvSpPr>
          <p:nvPr>
            <p:ph type="body" sz="half" idx="1"/>
          </p:nvPr>
        </p:nvSpPr>
        <p:spPr>
          <a:xfrm>
            <a:off x="152400" y="1447800"/>
            <a:ext cx="3886200" cy="5410200"/>
          </a:xfrm>
        </p:spPr>
        <p:txBody>
          <a:bodyPr>
            <a:normAutofit fontScale="92500" lnSpcReduction="20000"/>
          </a:bodyPr>
          <a:lstStyle/>
          <a:p>
            <a:pPr eaLnBrk="1" hangingPunct="1">
              <a:defRPr/>
            </a:pPr>
            <a:r>
              <a:rPr lang="en-US" sz="2800" b="1" dirty="0" smtClean="0">
                <a:effectLst>
                  <a:outerShdw blurRad="38100" dist="38100" dir="2700000" algn="tl">
                    <a:srgbClr val="000000"/>
                  </a:outerShdw>
                </a:effectLst>
              </a:rPr>
              <a:t>Forest types and fire regime</a:t>
            </a:r>
          </a:p>
          <a:p>
            <a:pPr eaLnBrk="1" hangingPunct="1">
              <a:defRPr/>
            </a:pPr>
            <a:r>
              <a:rPr lang="en-US" sz="2800" b="1" dirty="0" smtClean="0">
                <a:effectLst>
                  <a:outerShdw blurRad="38100" dist="38100" dir="2700000" algn="tl">
                    <a:srgbClr val="000000"/>
                  </a:outerShdw>
                </a:effectLst>
              </a:rPr>
              <a:t>Composition, structure, function and productivity</a:t>
            </a:r>
          </a:p>
          <a:p>
            <a:pPr eaLnBrk="1" hangingPunct="1">
              <a:defRPr/>
            </a:pPr>
            <a:r>
              <a:rPr lang="en-US" sz="2800" b="1" dirty="0" smtClean="0">
                <a:effectLst>
                  <a:outerShdw blurRad="38100" dist="38100" dir="2700000" algn="tl">
                    <a:srgbClr val="000000"/>
                  </a:outerShdw>
                </a:effectLst>
              </a:rPr>
              <a:t>Interplay of lightning fires and indigenous burning</a:t>
            </a:r>
          </a:p>
          <a:p>
            <a:pPr lvl="1" eaLnBrk="1" hangingPunct="1">
              <a:defRPr/>
            </a:pPr>
            <a:r>
              <a:rPr lang="en-US" sz="2400" b="1" dirty="0" smtClean="0">
                <a:effectLst>
                  <a:outerShdw blurRad="38100" dist="38100" dir="2700000" algn="tl">
                    <a:srgbClr val="000000"/>
                  </a:outerShdw>
                </a:effectLst>
              </a:rPr>
              <a:t>Top-lightning </a:t>
            </a:r>
          </a:p>
          <a:p>
            <a:pPr lvl="1" eaLnBrk="1" hangingPunct="1">
              <a:defRPr/>
            </a:pPr>
            <a:r>
              <a:rPr lang="en-US" sz="2400" b="1" dirty="0" smtClean="0">
                <a:effectLst>
                  <a:outerShdw blurRad="38100" dist="38100" dir="2700000" algn="tl">
                    <a:srgbClr val="000000"/>
                  </a:outerShdw>
                </a:effectLst>
              </a:rPr>
              <a:t>Middle-lightning/Indian burning</a:t>
            </a:r>
          </a:p>
          <a:p>
            <a:pPr lvl="1" eaLnBrk="1" hangingPunct="1">
              <a:defRPr/>
            </a:pPr>
            <a:r>
              <a:rPr lang="en-US" sz="2400" b="1" dirty="0" smtClean="0">
                <a:effectLst>
                  <a:outerShdw blurRad="38100" dist="38100" dir="2700000" algn="tl">
                    <a:srgbClr val="000000"/>
                  </a:outerShdw>
                </a:effectLst>
              </a:rPr>
              <a:t>Bottom-fire suppression</a:t>
            </a:r>
            <a:r>
              <a:rPr lang="en-US" sz="2000" b="1" dirty="0" smtClean="0">
                <a:effectLst>
                  <a:outerShdw blurRad="38100" dist="38100" dir="2700000" algn="tl">
                    <a:srgbClr val="000000"/>
                  </a:outerShdw>
                </a:effectLst>
              </a:rPr>
              <a:t> </a:t>
            </a:r>
          </a:p>
          <a:p>
            <a:pPr eaLnBrk="1" hangingPunct="1">
              <a:buFont typeface="Wingdings" pitchFamily="2" charset="2"/>
              <a:buNone/>
              <a:defRPr/>
            </a:pPr>
            <a:r>
              <a:rPr lang="en-US" sz="2000" dirty="0" smtClean="0"/>
              <a:t>	</a:t>
            </a:r>
          </a:p>
          <a:p>
            <a:pPr eaLnBrk="1" hangingPunct="1">
              <a:buFont typeface="Wingdings" pitchFamily="2" charset="2"/>
              <a:buNone/>
              <a:defRPr/>
            </a:pPr>
            <a:r>
              <a:rPr lang="en-US" sz="1500" b="1" dirty="0" smtClean="0"/>
              <a:t>Anderson and Barbour 2002: Calif. Forests</a:t>
            </a:r>
          </a:p>
        </p:txBody>
      </p:sp>
      <p:pic>
        <p:nvPicPr>
          <p:cNvPr id="43012" name="Picture 4" descr="Sierra Nev forests types"/>
          <p:cNvPicPr>
            <a:picLocks noGrp="1" noChangeAspect="1" noChangeArrowheads="1"/>
          </p:cNvPicPr>
          <p:nvPr>
            <p:ph sz="half" idx="2"/>
          </p:nvPr>
        </p:nvPicPr>
        <p:blipFill>
          <a:blip r:embed="rId3" cstate="print"/>
          <a:srcRect b="20000"/>
          <a:stretch>
            <a:fillRect/>
          </a:stretch>
        </p:blipFill>
        <p:spPr>
          <a:xfrm>
            <a:off x="4114800" y="1295400"/>
            <a:ext cx="4887912" cy="5181600"/>
          </a:xfrm>
          <a:noFill/>
          <a:ln w="25400">
            <a:solidFill>
              <a:schemeClr val="tx1"/>
            </a:solidFill>
          </a:ln>
        </p:spPr>
      </p:pic>
    </p:spTree>
    <p:extLst>
      <p:ext uri="{BB962C8B-B14F-4D97-AF65-F5344CB8AC3E}">
        <p14:creationId xmlns:p14="http://schemas.microsoft.com/office/powerpoint/2010/main" val="39684493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7239000" cy="5268913"/>
          </a:xfrm>
          <a:prstGeom prst="rect">
            <a:avLst/>
          </a:prstGeom>
          <a:solidFill>
            <a:srgbClr val="CCFFFF"/>
          </a:solidFill>
          <a:ln w="25400">
            <a:solidFill>
              <a:schemeClr val="tx1"/>
            </a:solidFill>
            <a:miter lim="800000"/>
            <a:headEnd/>
            <a:tailEnd/>
          </a:ln>
        </p:spPr>
      </p:pic>
      <p:sp>
        <p:nvSpPr>
          <p:cNvPr id="25603" name="Rectangle 3"/>
          <p:cNvSpPr>
            <a:spLocks noGrp="1" noChangeArrowheads="1"/>
          </p:cNvSpPr>
          <p:nvPr>
            <p:ph type="ctrTitle"/>
          </p:nvPr>
        </p:nvSpPr>
        <p:spPr>
          <a:xfrm>
            <a:off x="152400" y="325024"/>
            <a:ext cx="7059613" cy="957262"/>
          </a:xfrm>
        </p:spPr>
        <p:txBody>
          <a:bodyPr>
            <a:noAutofit/>
          </a:bodyPr>
          <a:lstStyle/>
          <a:p>
            <a:pPr eaLnBrk="1" hangingPunct="1"/>
            <a:r>
              <a:rPr lang="en-US" sz="2000" dirty="0" smtClean="0">
                <a:solidFill>
                  <a:schemeClr val="tx1"/>
                </a:solidFill>
                <a:effectLst/>
              </a:rPr>
              <a:t>Linking TEK, salmon life history migration, Air &amp; Water Quality, and wildfire research</a:t>
            </a: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1800" dirty="0" smtClean="0">
                <a:solidFill>
                  <a:schemeClr val="tx1"/>
                </a:solidFill>
                <a:effectLst/>
              </a:rPr>
              <a:t>How Do Fire Regimes relate to Fish &amp; River Health? </a:t>
            </a:r>
          </a:p>
        </p:txBody>
      </p:sp>
      <p:sp>
        <p:nvSpPr>
          <p:cNvPr id="25604" name="Rectangle 4"/>
          <p:cNvSpPr>
            <a:spLocks noGrp="1" noChangeArrowheads="1"/>
          </p:cNvSpPr>
          <p:nvPr>
            <p:ph type="subTitle" idx="1"/>
          </p:nvPr>
        </p:nvSpPr>
        <p:spPr>
          <a:xfrm>
            <a:off x="7543800" y="5105400"/>
            <a:ext cx="1447800" cy="1600200"/>
          </a:xfrm>
        </p:spPr>
        <p:txBody>
          <a:bodyPr/>
          <a:lstStyle/>
          <a:p>
            <a:pPr eaLnBrk="1" hangingPunct="1">
              <a:lnSpc>
                <a:spcPct val="80000"/>
              </a:lnSpc>
            </a:pPr>
            <a:r>
              <a:rPr lang="en-US" sz="1600" dirty="0" smtClean="0"/>
              <a:t>Graph: Karuk Tribe, </a:t>
            </a:r>
          </a:p>
          <a:p>
            <a:pPr eaLnBrk="1" hangingPunct="1">
              <a:lnSpc>
                <a:spcPct val="80000"/>
              </a:lnSpc>
            </a:pPr>
            <a:r>
              <a:rPr lang="en-US" sz="1600" dirty="0" smtClean="0"/>
              <a:t>Top Photo: MODIS, Collaborative ideas and data sharing</a:t>
            </a:r>
          </a:p>
        </p:txBody>
      </p:sp>
      <p:pic>
        <p:nvPicPr>
          <p:cNvPr id="25605" name="Picture 5" descr="Aug23_2002_biscuit_ls7_2002226_321_lrg"/>
          <p:cNvPicPr>
            <a:picLocks noChangeAspect="1" noChangeArrowheads="1"/>
          </p:cNvPicPr>
          <p:nvPr/>
        </p:nvPicPr>
        <p:blipFill>
          <a:blip r:embed="rId4">
            <a:extLst>
              <a:ext uri="{28A0092B-C50C-407E-A947-70E740481C1C}">
                <a14:useLocalDpi xmlns:a14="http://schemas.microsoft.com/office/drawing/2010/main" val="0"/>
              </a:ext>
            </a:extLst>
          </a:blip>
          <a:srcRect r="22414" b="5173"/>
          <a:stretch>
            <a:fillRect/>
          </a:stretch>
        </p:blipFill>
        <p:spPr bwMode="auto">
          <a:xfrm>
            <a:off x="7212013" y="185738"/>
            <a:ext cx="1779587" cy="21764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6" descr="DSCN01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590800"/>
            <a:ext cx="1771650" cy="2362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71" name="Oval 7"/>
          <p:cNvSpPr>
            <a:spLocks noChangeArrowheads="1"/>
          </p:cNvSpPr>
          <p:nvPr/>
        </p:nvSpPr>
        <p:spPr bwMode="auto">
          <a:xfrm>
            <a:off x="2819400" y="3276600"/>
            <a:ext cx="609600" cy="685800"/>
          </a:xfrm>
          <a:prstGeom prst="ellipse">
            <a:avLst/>
          </a:prstGeom>
          <a:gradFill rotWithShape="1">
            <a:gsLst>
              <a:gs pos="0">
                <a:schemeClr val="folHlink">
                  <a:alpha val="49001"/>
                </a:schemeClr>
              </a:gs>
              <a:gs pos="100000">
                <a:schemeClr val="folHlink">
                  <a:gamma/>
                  <a:shade val="46275"/>
                  <a:invGamma/>
                </a:schemeClr>
              </a:gs>
            </a:gsLst>
            <a:lin ang="5400000" scaled="1"/>
          </a:gradFill>
          <a:ln w="25400">
            <a:solidFill>
              <a:srgbClr val="C0C0C0"/>
            </a:solidFill>
            <a:round/>
            <a:headEnd/>
            <a:tailEnd/>
          </a:ln>
          <a:effectLst/>
        </p:spPr>
        <p:txBody>
          <a:bodyPr wrap="none" anchor="ctr"/>
          <a:lstStyle/>
          <a:p>
            <a:pPr>
              <a:defRPr/>
            </a:pPr>
            <a:endParaRPr lang="en-US">
              <a:solidFill>
                <a:prstClr val="black"/>
              </a:solidFill>
            </a:endParaRPr>
          </a:p>
        </p:txBody>
      </p:sp>
      <p:sp>
        <p:nvSpPr>
          <p:cNvPr id="31752" name="AutoShape 8"/>
          <p:cNvSpPr>
            <a:spLocks noChangeArrowheads="1"/>
          </p:cNvSpPr>
          <p:nvPr/>
        </p:nvSpPr>
        <p:spPr bwMode="auto">
          <a:xfrm>
            <a:off x="3238500" y="2667000"/>
            <a:ext cx="1333500" cy="609600"/>
          </a:xfrm>
          <a:prstGeom prst="cloudCallout">
            <a:avLst>
              <a:gd name="adj1" fmla="val -64028"/>
              <a:gd name="adj2" fmla="val 84116"/>
            </a:avLst>
          </a:prstGeom>
          <a:solidFill>
            <a:schemeClr val="accent2">
              <a:lumMod val="60000"/>
              <a:lumOff val="40000"/>
            </a:schemeClr>
          </a:solidFill>
          <a:ln w="12700">
            <a:solidFill>
              <a:srgbClr val="808080"/>
            </a:solidFill>
            <a:round/>
            <a:headEnd/>
            <a:tailEnd/>
          </a:ln>
        </p:spPr>
        <p:txBody>
          <a:bodyPr anchor="b" anchorCtr="1"/>
          <a:lstStyle/>
          <a:p>
            <a:pPr algn="ctr">
              <a:defRPr/>
            </a:pPr>
            <a:r>
              <a:rPr lang="en-US" sz="1600" b="1" dirty="0">
                <a:solidFill>
                  <a:prstClr val="black"/>
                </a:solidFill>
              </a:rPr>
              <a:t>Smoke</a:t>
            </a:r>
            <a:r>
              <a:rPr lang="en-US" sz="3200" dirty="0">
                <a:solidFill>
                  <a:prstClr val="white"/>
                </a:solidFill>
              </a:rPr>
              <a:t> </a:t>
            </a:r>
          </a:p>
        </p:txBody>
      </p:sp>
      <p:sp>
        <p:nvSpPr>
          <p:cNvPr id="25609" name="AutoShape 9"/>
          <p:cNvSpPr>
            <a:spLocks noChangeArrowheads="1"/>
          </p:cNvSpPr>
          <p:nvPr/>
        </p:nvSpPr>
        <p:spPr bwMode="auto">
          <a:xfrm>
            <a:off x="2438400" y="3886200"/>
            <a:ext cx="1219200" cy="152400"/>
          </a:xfrm>
          <a:prstGeom prst="leftRightArrow">
            <a:avLst>
              <a:gd name="adj1" fmla="val 50000"/>
              <a:gd name="adj2" fmla="val 160000"/>
            </a:avLst>
          </a:prstGeom>
          <a:solidFill>
            <a:srgbClr val="3366FF"/>
          </a:solidFill>
          <a:ln w="9525">
            <a:solidFill>
              <a:schemeClr val="tx1"/>
            </a:solidFill>
            <a:miter lim="800000"/>
            <a:headEnd/>
            <a:tailEnd/>
          </a:ln>
        </p:spPr>
        <p:txBody>
          <a:bodyPr wrap="none" anchor="ctr"/>
          <a:lstStyle/>
          <a:p>
            <a:endParaRPr lang="en-US">
              <a:solidFill>
                <a:prstClr val="black"/>
              </a:solidFill>
            </a:endParaRPr>
          </a:p>
        </p:txBody>
      </p:sp>
      <p:sp>
        <p:nvSpPr>
          <p:cNvPr id="25610" name="Freeform 10"/>
          <p:cNvSpPr>
            <a:spLocks/>
          </p:cNvSpPr>
          <p:nvPr/>
        </p:nvSpPr>
        <p:spPr bwMode="auto">
          <a:xfrm>
            <a:off x="3124200" y="5181600"/>
            <a:ext cx="533400" cy="381000"/>
          </a:xfrm>
          <a:custGeom>
            <a:avLst/>
            <a:gdLst>
              <a:gd name="T0" fmla="*/ 0 w 240"/>
              <a:gd name="T1" fmla="*/ 2147483647 h 144"/>
              <a:gd name="T2" fmla="*/ 2147483647 w 240"/>
              <a:gd name="T3" fmla="*/ 0 h 144"/>
              <a:gd name="T4" fmla="*/ 2147483647 w 240"/>
              <a:gd name="T5" fmla="*/ 2147483647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28" y="72"/>
                  <a:pt x="56" y="0"/>
                  <a:pt x="96" y="0"/>
                </a:cubicBezTo>
                <a:cubicBezTo>
                  <a:pt x="136" y="0"/>
                  <a:pt x="216" y="120"/>
                  <a:pt x="240" y="144"/>
                </a:cubicBezTo>
              </a:path>
            </a:pathLst>
          </a:custGeom>
          <a:noFill/>
          <a:ln w="9525" cap="flat">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5611" name="TextBox 10"/>
          <p:cNvSpPr txBox="1">
            <a:spLocks noChangeArrowheads="1"/>
          </p:cNvSpPr>
          <p:nvPr/>
        </p:nvSpPr>
        <p:spPr bwMode="auto">
          <a:xfrm>
            <a:off x="2590800" y="44958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dirty="0">
                <a:solidFill>
                  <a:prstClr val="black"/>
                </a:solidFill>
              </a:rPr>
              <a:t>Reduced </a:t>
            </a:r>
            <a:r>
              <a:rPr lang="en-US" sz="1600" dirty="0" err="1">
                <a:solidFill>
                  <a:prstClr val="black"/>
                </a:solidFill>
              </a:rPr>
              <a:t>Evapo.Trans</a:t>
            </a:r>
            <a:endParaRPr lang="en-US" sz="1600" dirty="0">
              <a:solidFill>
                <a:prstClr val="black"/>
              </a:solidFill>
            </a:endParaRPr>
          </a:p>
        </p:txBody>
      </p:sp>
    </p:spTree>
    <p:extLst>
      <p:ext uri="{BB962C8B-B14F-4D97-AF65-F5344CB8AC3E}">
        <p14:creationId xmlns:p14="http://schemas.microsoft.com/office/powerpoint/2010/main" val="4045503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8" name="Picture 6" descr="IMG_64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146436" name="Picture 4" descr="fire leaning wkshp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5338"/>
            <a:ext cx="4648200" cy="3522662"/>
          </a:xfrm>
          <a:prstGeom prst="rect">
            <a:avLst/>
          </a:prstGeom>
          <a:noFill/>
          <a:extLst>
            <a:ext uri="{909E8E84-426E-40DD-AFC4-6F175D3DCCD1}">
              <a14:hiddenFill xmlns:a14="http://schemas.microsoft.com/office/drawing/2010/main">
                <a:solidFill>
                  <a:srgbClr val="FFFFFF"/>
                </a:solidFill>
              </a14:hiddenFill>
            </a:ext>
          </a:extLst>
        </p:spPr>
      </p:pic>
      <p:pic>
        <p:nvPicPr>
          <p:cNvPr id="146437" name="Picture 5" descr="DSC_1709_Mid-KlamathUWG_Workshop1_fie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333750"/>
            <a:ext cx="44958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46439" name="Picture 7" descr="IMG_64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0"/>
            <a:ext cx="4495800" cy="33702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282" y="1337630"/>
            <a:ext cx="4809022" cy="4443939"/>
          </a:xfrm>
          <a:prstGeom prst="rect">
            <a:avLst/>
          </a:prstGeom>
          <a:ln w="38100">
            <a:solidFill>
              <a:schemeClr val="tx1"/>
            </a:solidFill>
          </a:ln>
        </p:spPr>
      </p:pic>
    </p:spTree>
    <p:extLst>
      <p:ext uri="{BB962C8B-B14F-4D97-AF65-F5344CB8AC3E}">
        <p14:creationId xmlns:p14="http://schemas.microsoft.com/office/powerpoint/2010/main" val="178708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p:cNvSpPr>
          <p:nvPr>
            <p:ph type="title"/>
          </p:nvPr>
        </p:nvSpPr>
        <p:spPr/>
        <p:txBody>
          <a:bodyPr/>
          <a:lstStyle/>
          <a:p>
            <a:r>
              <a:rPr lang="en-US" altLang="en-US" sz="2800" smtClean="0"/>
              <a:t>Situation Analysis Diagram – Open Standards Process for Conservation Planning</a:t>
            </a:r>
          </a:p>
        </p:txBody>
      </p:sp>
      <p:sp>
        <p:nvSpPr>
          <p:cNvPr id="140291" name="Rectangle 3"/>
          <p:cNvSpPr>
            <a:spLocks noGrp="1"/>
          </p:cNvSpPr>
          <p:nvPr>
            <p:ph type="body" idx="1"/>
          </p:nvPr>
        </p:nvSpPr>
        <p:spPr/>
        <p:txBody>
          <a:bodyPr/>
          <a:lstStyle/>
          <a:p>
            <a:endParaRPr lang="en-US" altLang="en-US" smtClean="0"/>
          </a:p>
        </p:txBody>
      </p:sp>
      <p:pic>
        <p:nvPicPr>
          <p:cNvPr id="140293" name="Picture 5" descr="Model_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09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291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2_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3_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4_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5_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4130</TotalTime>
  <Words>1823</Words>
  <Application>Microsoft Office PowerPoint</Application>
  <PresentationFormat>On-screen Show (4:3)</PresentationFormat>
  <Paragraphs>159</Paragraphs>
  <Slides>15</Slides>
  <Notes>14</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15</vt:i4>
      </vt:variant>
    </vt:vector>
  </HeadingPairs>
  <TitlesOfParts>
    <vt:vector size="26" baseType="lpstr">
      <vt:lpstr>Apex</vt:lpstr>
      <vt:lpstr>1_Apex</vt:lpstr>
      <vt:lpstr>2_Apex</vt:lpstr>
      <vt:lpstr>3_Apex</vt:lpstr>
      <vt:lpstr>4_Apex</vt:lpstr>
      <vt:lpstr>5_Apex</vt:lpstr>
      <vt:lpstr>Office Theme</vt:lpstr>
      <vt:lpstr>1_Default Design</vt:lpstr>
      <vt:lpstr>1_Office Theme</vt:lpstr>
      <vt:lpstr>2_Office Theme</vt:lpstr>
      <vt:lpstr>Acrobat Document</vt:lpstr>
      <vt:lpstr>Restoring Fire to the Landscape in Indian Country </vt:lpstr>
      <vt:lpstr>Peoples, Territories, Lands, and Resources </vt:lpstr>
      <vt:lpstr>Western Klamath Restoration Partnership</vt:lpstr>
      <vt:lpstr>PowerPoint Presentation</vt:lpstr>
      <vt:lpstr>We Manage Fire to Achieve Socially Beneficial Results</vt:lpstr>
      <vt:lpstr>Affects of Indigenous land management practices on forest diversity </vt:lpstr>
      <vt:lpstr>Linking TEK, salmon life history migration, Air &amp; Water Quality, and wildfire research  How Do Fire Regimes relate to Fish &amp; River Health? </vt:lpstr>
      <vt:lpstr>PowerPoint Presentation</vt:lpstr>
      <vt:lpstr>Situation Analysis Diagram – Open Standards Process for Conservation Planning</vt:lpstr>
      <vt:lpstr>PowerPoint Presentation</vt:lpstr>
      <vt:lpstr>PowerPoint Presentation</vt:lpstr>
      <vt:lpstr>PowerPoint Presentation</vt:lpstr>
      <vt:lpstr>PowerPoint Presentation</vt:lpstr>
      <vt:lpstr>PowerPoint Presentation</vt:lpstr>
      <vt:lpstr>Questions?</vt:lpstr>
    </vt:vector>
  </TitlesOfParts>
  <Company>The Karuk Tribe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Tripp</dc:creator>
  <cp:lastModifiedBy>Bill Tripp</cp:lastModifiedBy>
  <cp:revision>76</cp:revision>
  <dcterms:created xsi:type="dcterms:W3CDTF">2014-06-09T19:02:33Z</dcterms:created>
  <dcterms:modified xsi:type="dcterms:W3CDTF">2015-11-17T17:17:55Z</dcterms:modified>
</cp:coreProperties>
</file>