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6" r:id="rId3"/>
    <p:sldId id="260" r:id="rId4"/>
    <p:sldId id="258" r:id="rId5"/>
    <p:sldId id="267" r:id="rId6"/>
    <p:sldId id="266" r:id="rId7"/>
    <p:sldId id="261" r:id="rId8"/>
    <p:sldId id="262" r:id="rId9"/>
    <p:sldId id="264" r:id="rId10"/>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095" autoAdjust="0"/>
  </p:normalViewPr>
  <p:slideViewPr>
    <p:cSldViewPr>
      <p:cViewPr>
        <p:scale>
          <a:sx n="90" d="100"/>
          <a:sy n="90" d="100"/>
        </p:scale>
        <p:origin x="-160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F6F37CD3-18D9-433C-97E3-CCC228031BE7}" type="datetimeFigureOut">
              <a:rPr lang="en-US" smtClean="0"/>
              <a:t>7/27/2015</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9FA8AC54-CD39-454D-819D-8F6EE8FF1CB3}" type="slidenum">
              <a:rPr lang="en-US" smtClean="0"/>
              <a:t>‹#›</a:t>
            </a:fld>
            <a:endParaRPr lang="en-US"/>
          </a:p>
        </p:txBody>
      </p:sp>
    </p:spTree>
    <p:extLst>
      <p:ext uri="{BB962C8B-B14F-4D97-AF65-F5344CB8AC3E}">
        <p14:creationId xmlns:p14="http://schemas.microsoft.com/office/powerpoint/2010/main" val="1636323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here today to tell you a little about the Western Klamath Restoration Partnership, or WKRP,</a:t>
            </a:r>
            <a:r>
              <a:rPr lang="en-US" baseline="0" dirty="0" smtClean="0"/>
              <a:t> and why we are bringing good fire back at the landscape scale.  I hope to provide a basic overview, summarize our fire issue, convey some general statistics, express urgency, identify challenges, begin to discuss solutions, and finish up with a couple priority issues that could use some attention.  </a:t>
            </a:r>
            <a:endParaRPr lang="en-US" dirty="0"/>
          </a:p>
        </p:txBody>
      </p:sp>
      <p:sp>
        <p:nvSpPr>
          <p:cNvPr id="4" name="Slide Number Placeholder 3"/>
          <p:cNvSpPr>
            <a:spLocks noGrp="1"/>
          </p:cNvSpPr>
          <p:nvPr>
            <p:ph type="sldNum" sz="quarter" idx="10"/>
          </p:nvPr>
        </p:nvSpPr>
        <p:spPr/>
        <p:txBody>
          <a:bodyPr/>
          <a:lstStyle/>
          <a:p>
            <a:pPr>
              <a:defRPr/>
            </a:pPr>
            <a:fld id="{7FF74502-59AE-4733-8130-389CE5AC0977}" type="slidenum">
              <a:rPr lang="en-US" smtClean="0"/>
              <a:pPr>
                <a:defRPr/>
              </a:pPr>
              <a:t>1</a:t>
            </a:fld>
            <a:endParaRPr lang="en-US"/>
          </a:p>
        </p:txBody>
      </p:sp>
    </p:spTree>
    <p:extLst>
      <p:ext uri="{BB962C8B-B14F-4D97-AF65-F5344CB8AC3E}">
        <p14:creationId xmlns:p14="http://schemas.microsoft.com/office/powerpoint/2010/main" val="2336935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planning area is approximately 1.2 million Acres and includes seven communities at risk that are covered under four CWPP’s, a variety of tribal equivalent working documents, and two land and resource management plans.  This is very much a fire prone landscape. The greater vision developed by the WKRP is stated as; </a:t>
            </a:r>
          </a:p>
          <a:p>
            <a:endParaRPr lang="en-US" dirty="0" smtClean="0"/>
          </a:p>
          <a:p>
            <a:r>
              <a:rPr lang="en-US" dirty="0" smtClean="0"/>
              <a:t>“Establish and maintain resilient ecosystems, communities, and economies guided by cultural and contemporary knowledge through a truly collaborative process that</a:t>
            </a:r>
          </a:p>
          <a:p>
            <a:r>
              <a:rPr lang="en-US" dirty="0" smtClean="0"/>
              <a:t>effectuates the revitalization of continual human relationships with our dynamic landscape.”</a:t>
            </a:r>
          </a:p>
          <a:p>
            <a:endParaRPr lang="en-US" dirty="0" smtClean="0"/>
          </a:p>
          <a:p>
            <a:r>
              <a:rPr lang="en-US" dirty="0" smtClean="0"/>
              <a:t>As you can see this is a very large, very remote rural area, with plenty of overlap in regard to Federal, Tribal, State, local government, Non-governmental organization and community based interests. </a:t>
            </a:r>
            <a:endParaRPr lang="en-US" dirty="0"/>
          </a:p>
        </p:txBody>
      </p:sp>
      <p:sp>
        <p:nvSpPr>
          <p:cNvPr id="4" name="Slide Number Placeholder 3"/>
          <p:cNvSpPr>
            <a:spLocks noGrp="1"/>
          </p:cNvSpPr>
          <p:nvPr>
            <p:ph type="sldNum" sz="quarter" idx="10"/>
          </p:nvPr>
        </p:nvSpPr>
        <p:spPr/>
        <p:txBody>
          <a:bodyPr/>
          <a:lstStyle/>
          <a:p>
            <a:fld id="{9FA8AC54-CD39-454D-819D-8F6EE8FF1CB3}" type="slidenum">
              <a:rPr lang="en-US" smtClean="0"/>
              <a:t>2</a:t>
            </a:fld>
            <a:endParaRPr lang="en-US"/>
          </a:p>
        </p:txBody>
      </p:sp>
    </p:spTree>
    <p:extLst>
      <p:ext uri="{BB962C8B-B14F-4D97-AF65-F5344CB8AC3E}">
        <p14:creationId xmlns:p14="http://schemas.microsoft.com/office/powerpoint/2010/main" val="964377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 severe fire deficit.  Over a century of fire exclusion has turned vast areas that were once in a very frequent fire regime into a tinderbox set to burn during an unprecedented alignment of severe climate conditions and high fuel loading.  For thousands of years this area has been maintained by regular cultural and natural ignitions, some of which are now missing over 100 cultural fire intervals.  This is causing fires to increase in size, intensity and severity as can be seen in this next slide which will animate the recent progression of fire occurrence between the 2003 and 2014 fire seasons. </a:t>
            </a:r>
            <a:endParaRPr lang="en-US" dirty="0"/>
          </a:p>
        </p:txBody>
      </p:sp>
      <p:sp>
        <p:nvSpPr>
          <p:cNvPr id="4" name="Slide Number Placeholder 3"/>
          <p:cNvSpPr>
            <a:spLocks noGrp="1"/>
          </p:cNvSpPr>
          <p:nvPr>
            <p:ph type="sldNum" sz="quarter" idx="10"/>
          </p:nvPr>
        </p:nvSpPr>
        <p:spPr/>
        <p:txBody>
          <a:bodyPr/>
          <a:lstStyle/>
          <a:p>
            <a:fld id="{9FA8AC54-CD39-454D-819D-8F6EE8FF1CB3}" type="slidenum">
              <a:rPr lang="en-US" smtClean="0"/>
              <a:t>3</a:t>
            </a:fld>
            <a:endParaRPr lang="en-US"/>
          </a:p>
        </p:txBody>
      </p:sp>
    </p:spTree>
    <p:extLst>
      <p:ext uri="{BB962C8B-B14F-4D97-AF65-F5344CB8AC3E}">
        <p14:creationId xmlns:p14="http://schemas.microsoft.com/office/powerpoint/2010/main" val="1168774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Fires are rapidly increasing in size, are much harder to manage and are risking the lives of firefighters and the public.  Yet every fire we put out; and don’t take every opportunity we have to put fire back in on our own terms; defers this risk to another fire event which may be during an even worse alignment of fuels and climate conditions.  We can compartmentalize fire; we can manage most fire on our own terms; we have some challenges to overcome and some capacity to build, but the sooner we can test our zone of agreement in principle, and come to agreement in practice; the faster we can scale up with more tools at our disposal. </a:t>
            </a:r>
            <a:endParaRPr lang="en-US" dirty="0"/>
          </a:p>
        </p:txBody>
      </p:sp>
      <p:sp>
        <p:nvSpPr>
          <p:cNvPr id="4" name="Slide Number Placeholder 3"/>
          <p:cNvSpPr>
            <a:spLocks noGrp="1"/>
          </p:cNvSpPr>
          <p:nvPr>
            <p:ph type="sldNum" sz="quarter" idx="10"/>
          </p:nvPr>
        </p:nvSpPr>
        <p:spPr/>
        <p:txBody>
          <a:bodyPr/>
          <a:lstStyle/>
          <a:p>
            <a:pPr>
              <a:defRPr/>
            </a:pPr>
            <a:fld id="{7FF74502-59AE-4733-8130-389CE5AC0977}" type="slidenum">
              <a:rPr lang="en-US" smtClean="0"/>
              <a:pPr>
                <a:defRPr/>
              </a:pPr>
              <a:t>4</a:t>
            </a:fld>
            <a:endParaRPr lang="en-US"/>
          </a:p>
        </p:txBody>
      </p:sp>
    </p:spTree>
    <p:extLst>
      <p:ext uri="{BB962C8B-B14F-4D97-AF65-F5344CB8AC3E}">
        <p14:creationId xmlns:p14="http://schemas.microsoft.com/office/powerpoint/2010/main" val="48306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provide further scale in regard to the fire deficit</a:t>
            </a:r>
            <a:r>
              <a:rPr lang="en-US" baseline="0" dirty="0" smtClean="0"/>
              <a:t>, 2012 LANDFIRE modeling shows that for most of this landscape we should historically see fire return at a 1 to 5 year average.  This is a lot of fire with which to maintain the historic range of variability and subsequently the fire resilient conditions of one of the most ecologically diverse places on the planet.</a:t>
            </a:r>
          </a:p>
          <a:p>
            <a:endParaRPr lang="en-US" baseline="0" dirty="0" smtClean="0"/>
          </a:p>
          <a:p>
            <a:r>
              <a:rPr lang="en-US" baseline="0" dirty="0" smtClean="0"/>
              <a:t>This is consistent with what the Traditional Ecological Knowledge of the Karuk Tribe indicates, which places anthropogenic fire uses within a one to three, four to seven, or a eight to twelve year frequency in consideration of a plethora of factors such as place based responsibility, resource quality and quantity, seasonality of burn, aspect, elevation, landscape position and location of lightning ignition relative to permanent human inhabitance, etc.</a:t>
            </a:r>
          </a:p>
          <a:p>
            <a:endParaRPr lang="en-US" baseline="0" dirty="0" smtClean="0"/>
          </a:p>
          <a:p>
            <a:r>
              <a:rPr lang="en-US" baseline="0" dirty="0" smtClean="0"/>
              <a:t>Other sources of relevant scientific information such as research papers, journal articles, peer reviewed literature, and the preliminary findings of ongoing study also support this story.  But in reality only the continual practice, observation, adaptation, and intergenerational knowledge conveyance of a people of place can ultimately overcome the dilemma.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FA8AC54-CD39-454D-819D-8F6EE8FF1CB3}" type="slidenum">
              <a:rPr lang="en-US" smtClean="0"/>
              <a:t>5</a:t>
            </a:fld>
            <a:endParaRPr lang="en-US"/>
          </a:p>
        </p:txBody>
      </p:sp>
    </p:spTree>
    <p:extLst>
      <p:ext uri="{BB962C8B-B14F-4D97-AF65-F5344CB8AC3E}">
        <p14:creationId xmlns:p14="http://schemas.microsoft.com/office/powerpoint/2010/main" val="1971060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face many obstacles,</a:t>
            </a:r>
            <a:r>
              <a:rPr lang="en-US" baseline="0" dirty="0" smtClean="0"/>
              <a:t> but I believe that in overcoming these key challenges we can effectuate the revitalization of continual human relationships with our dynamic landscape as intended by our collaborative vision.  This is not an exhaustive list by any standard, but with some prioritized focus in these areas we should be able to grow out solutions, increase place based capacities, meet fiduciary trust and/or treaty obligations, and replicate adaptable approaches in fire prone rural landscapes.       </a:t>
            </a:r>
            <a:endParaRPr lang="en-US" dirty="0"/>
          </a:p>
        </p:txBody>
      </p:sp>
      <p:sp>
        <p:nvSpPr>
          <p:cNvPr id="4" name="Slide Number Placeholder 3"/>
          <p:cNvSpPr>
            <a:spLocks noGrp="1"/>
          </p:cNvSpPr>
          <p:nvPr>
            <p:ph type="sldNum" sz="quarter" idx="10"/>
          </p:nvPr>
        </p:nvSpPr>
        <p:spPr/>
        <p:txBody>
          <a:bodyPr/>
          <a:lstStyle/>
          <a:p>
            <a:fld id="{9FA8AC54-CD39-454D-819D-8F6EE8FF1CB3}"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355107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plan on overcoming these challenges by piloting three projects in our planning area.  The </a:t>
            </a:r>
            <a:r>
              <a:rPr lang="en-US" dirty="0" err="1" smtClean="0"/>
              <a:t>Somes</a:t>
            </a:r>
            <a:r>
              <a:rPr lang="en-US" dirty="0" smtClean="0"/>
              <a:t> Bar Integrated Fire Management and Capacity Development Project; the Salmon River Integrated Large Fire Management Project; and the Happy Camp Integrated Community Protection and Workforce Development Project.  </a:t>
            </a:r>
          </a:p>
          <a:p>
            <a:endParaRPr lang="en-US" dirty="0" smtClean="0"/>
          </a:p>
          <a:p>
            <a:r>
              <a:rPr lang="en-US" dirty="0" smtClean="0"/>
              <a:t>We have started collaborative pre-scoping for the </a:t>
            </a:r>
            <a:r>
              <a:rPr lang="en-US" dirty="0" err="1" smtClean="0"/>
              <a:t>Somes</a:t>
            </a:r>
            <a:r>
              <a:rPr lang="en-US" dirty="0" smtClean="0"/>
              <a:t> Bar Pilot Project which is reflected in this slide.  Our original Agreement in Principle identified </a:t>
            </a:r>
            <a:r>
              <a:rPr lang="en-US" baseline="0" dirty="0" smtClean="0"/>
              <a:t>approximately </a:t>
            </a:r>
            <a:r>
              <a:rPr lang="en-US" dirty="0" smtClean="0"/>
              <a:t>50,000 acres of potential mechanical, manual, and prescribed fire treatments.</a:t>
            </a:r>
            <a:r>
              <a:rPr lang="en-US" baseline="0" dirty="0" smtClean="0"/>
              <a:t>  B</a:t>
            </a:r>
            <a:r>
              <a:rPr lang="en-US" dirty="0" smtClean="0"/>
              <a:t>ut in realizing some significant limiting factors we narrowed our initial actions to a set of four focal areas totaling approximately 6,500 acres.  By starting at this smaller scale, we plan to take our agreement in principle, demonstrate a variety of treatments, and achieve agreement in practice.  Ideally this process will inform collaborative input into and Tribal Consultation for Land and Resource Management Plan revisions</a:t>
            </a:r>
            <a:r>
              <a:rPr lang="en-US" baseline="0" dirty="0" smtClean="0"/>
              <a:t> to achieve consistency across Klamath, Six Rivers, and Shasta/Trinity National Forest boundaries </a:t>
            </a:r>
            <a:r>
              <a:rPr lang="en-US" dirty="0" smtClean="0"/>
              <a:t> and enable us to scale up to plan and implement the larger project in phase two.</a:t>
            </a:r>
          </a:p>
          <a:p>
            <a:endParaRPr lang="en-US" dirty="0"/>
          </a:p>
        </p:txBody>
      </p:sp>
      <p:sp>
        <p:nvSpPr>
          <p:cNvPr id="4" name="Slide Number Placeholder 3"/>
          <p:cNvSpPr>
            <a:spLocks noGrp="1"/>
          </p:cNvSpPr>
          <p:nvPr>
            <p:ph type="sldNum" sz="quarter" idx="10"/>
          </p:nvPr>
        </p:nvSpPr>
        <p:spPr/>
        <p:txBody>
          <a:bodyPr/>
          <a:lstStyle/>
          <a:p>
            <a:fld id="{9FA8AC54-CD39-454D-819D-8F6EE8FF1CB3}" type="slidenum">
              <a:rPr lang="en-US" smtClean="0"/>
              <a:t>7</a:t>
            </a:fld>
            <a:endParaRPr lang="en-US"/>
          </a:p>
        </p:txBody>
      </p:sp>
    </p:spTree>
    <p:extLst>
      <p:ext uri="{BB962C8B-B14F-4D97-AF65-F5344CB8AC3E}">
        <p14:creationId xmlns:p14="http://schemas.microsoft.com/office/powerpoint/2010/main" val="411483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instill Cohesive Strategy behaviors into the all hands, all lands fire management culture,  well trained c</a:t>
            </a:r>
            <a:r>
              <a:rPr lang="en-US" dirty="0" smtClean="0"/>
              <a:t>apacity</a:t>
            </a:r>
            <a:r>
              <a:rPr lang="en-US" baseline="0" dirty="0" smtClean="0"/>
              <a:t> </a:t>
            </a:r>
            <a:r>
              <a:rPr lang="en-US" dirty="0" smtClean="0"/>
              <a:t>will be paramount, locally, regionally and nationally. </a:t>
            </a:r>
            <a:r>
              <a:rPr lang="en-US" baseline="0" dirty="0" smtClean="0"/>
              <a:t> B</a:t>
            </a:r>
            <a:r>
              <a:rPr lang="en-US" dirty="0" smtClean="0"/>
              <a:t>oth short term and long term tracks are occurring</a:t>
            </a:r>
            <a:r>
              <a:rPr lang="en-US" baseline="0" dirty="0" smtClean="0"/>
              <a:t> simultaneously, though at a pace only a handful of people can progress.  Complete integration of adaptive management planning, implementation, monitoring, research, training, Kindergarten through grad-student education, and specialized mentoring are the conceptual goals of this Integrated Collaborative Capacity Development Approach.   Cultural Burning, Prescribed Fire, and Managed Wildfire, NWCG, NIMS, and 401 series classes would all be coordinated under Interagency Fire Program Management Guidelines to help meet National Incident Management Organization successional staffing needs.  </a:t>
            </a:r>
          </a:p>
          <a:p>
            <a:endParaRPr lang="en-US" baseline="0" dirty="0" smtClean="0"/>
          </a:p>
          <a:p>
            <a:r>
              <a:rPr lang="en-US" baseline="0" dirty="0" smtClean="0"/>
              <a:t>If this can be done anywhere, it can be done in the Western Klamath Mountains. These concepts could be replicated, adapted, and carried out in other strategic locations across the West.  There are programs out there that focus on prescribed fire, or the hotshot model which teaches the full suppression paradigm; but only one of these are a Tribal Program, and none of them have integrated the full potential that the Cohesive Strategy intends to enable.  So lets start now, lets train the trainers of tomorrow.  The </a:t>
            </a:r>
            <a:r>
              <a:rPr lang="en-US" baseline="0" dirty="0" err="1" smtClean="0"/>
              <a:t>Somes</a:t>
            </a:r>
            <a:r>
              <a:rPr lang="en-US" baseline="0" dirty="0" smtClean="0"/>
              <a:t> Bar Integrated Fire Management and Capacity Development project just happens to be on the </a:t>
            </a:r>
            <a:r>
              <a:rPr lang="en-US" baseline="0" dirty="0" err="1" smtClean="0"/>
              <a:t>Ukonom</a:t>
            </a:r>
            <a:r>
              <a:rPr lang="en-US" baseline="0" dirty="0" smtClean="0"/>
              <a:t> Ranger District in the Karuk Center of the world; where there are progressive Forest Service Staff willing to take an innovative approach; where Managed Fire is actually allowable; and where it will help the Karuk people revitalize our ceremonial burning practices and enhance our subsistence use resources and perpetuate our living culture.  </a:t>
            </a:r>
            <a:endParaRPr lang="en-US" dirty="0" smtClean="0"/>
          </a:p>
          <a:p>
            <a:pPr defTabSz="924916"/>
            <a:endParaRPr lang="en-US" dirty="0" smtClean="0"/>
          </a:p>
        </p:txBody>
      </p:sp>
      <p:sp>
        <p:nvSpPr>
          <p:cNvPr id="4" name="Slide Number Placeholder 3"/>
          <p:cNvSpPr>
            <a:spLocks noGrp="1"/>
          </p:cNvSpPr>
          <p:nvPr>
            <p:ph type="sldNum" sz="quarter" idx="10"/>
          </p:nvPr>
        </p:nvSpPr>
        <p:spPr/>
        <p:txBody>
          <a:bodyPr/>
          <a:lstStyle/>
          <a:p>
            <a:fld id="{9FA8AC54-CD39-454D-819D-8F6EE8FF1CB3}" type="slidenum">
              <a:rPr lang="en-US" smtClean="0"/>
              <a:t>8</a:t>
            </a:fld>
            <a:endParaRPr lang="en-US"/>
          </a:p>
        </p:txBody>
      </p:sp>
    </p:spTree>
    <p:extLst>
      <p:ext uri="{BB962C8B-B14F-4D97-AF65-F5344CB8AC3E}">
        <p14:creationId xmlns:p14="http://schemas.microsoft.com/office/powerpoint/2010/main" val="286940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A8AC54-CD39-454D-819D-8F6EE8FF1CB3}" type="slidenum">
              <a:rPr lang="en-US" smtClean="0"/>
              <a:t>9</a:t>
            </a:fld>
            <a:endParaRPr lang="en-US"/>
          </a:p>
        </p:txBody>
      </p:sp>
    </p:spTree>
    <p:extLst>
      <p:ext uri="{BB962C8B-B14F-4D97-AF65-F5344CB8AC3E}">
        <p14:creationId xmlns:p14="http://schemas.microsoft.com/office/powerpoint/2010/main" val="291958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B52297-A08F-48D9-A1FE-299D3D7BA606}"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89CC-D009-4D89-A345-E3B096A54CE7}" type="slidenum">
              <a:rPr lang="en-US" smtClean="0"/>
              <a:t>‹#›</a:t>
            </a:fld>
            <a:endParaRPr lang="en-US"/>
          </a:p>
        </p:txBody>
      </p:sp>
    </p:spTree>
    <p:extLst>
      <p:ext uri="{BB962C8B-B14F-4D97-AF65-F5344CB8AC3E}">
        <p14:creationId xmlns:p14="http://schemas.microsoft.com/office/powerpoint/2010/main" val="3868326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B52297-A08F-48D9-A1FE-299D3D7BA606}"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89CC-D009-4D89-A345-E3B096A54CE7}" type="slidenum">
              <a:rPr lang="en-US" smtClean="0"/>
              <a:t>‹#›</a:t>
            </a:fld>
            <a:endParaRPr lang="en-US"/>
          </a:p>
        </p:txBody>
      </p:sp>
    </p:spTree>
    <p:extLst>
      <p:ext uri="{BB962C8B-B14F-4D97-AF65-F5344CB8AC3E}">
        <p14:creationId xmlns:p14="http://schemas.microsoft.com/office/powerpoint/2010/main" val="1532952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B52297-A08F-48D9-A1FE-299D3D7BA606}"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89CC-D009-4D89-A345-E3B096A54CE7}" type="slidenum">
              <a:rPr lang="en-US" smtClean="0"/>
              <a:t>‹#›</a:t>
            </a:fld>
            <a:endParaRPr lang="en-US"/>
          </a:p>
        </p:txBody>
      </p:sp>
    </p:spTree>
    <p:extLst>
      <p:ext uri="{BB962C8B-B14F-4D97-AF65-F5344CB8AC3E}">
        <p14:creationId xmlns:p14="http://schemas.microsoft.com/office/powerpoint/2010/main" val="1659653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B52297-A08F-48D9-A1FE-299D3D7BA606}"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89CC-D009-4D89-A345-E3B096A54CE7}" type="slidenum">
              <a:rPr lang="en-US" smtClean="0"/>
              <a:t>‹#›</a:t>
            </a:fld>
            <a:endParaRPr lang="en-US"/>
          </a:p>
        </p:txBody>
      </p:sp>
    </p:spTree>
    <p:extLst>
      <p:ext uri="{BB962C8B-B14F-4D97-AF65-F5344CB8AC3E}">
        <p14:creationId xmlns:p14="http://schemas.microsoft.com/office/powerpoint/2010/main" val="300379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B52297-A08F-48D9-A1FE-299D3D7BA606}" type="datetimeFigureOut">
              <a:rPr lang="en-US" smtClean="0"/>
              <a:t>7/27/2015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4889CC-D009-4D89-A345-E3B096A54CE7}" type="slidenum">
              <a:rPr lang="en-US" smtClean="0"/>
              <a:t>‹#›</a:t>
            </a:fld>
            <a:endParaRPr lang="en-US"/>
          </a:p>
        </p:txBody>
      </p:sp>
    </p:spTree>
    <p:extLst>
      <p:ext uri="{BB962C8B-B14F-4D97-AF65-F5344CB8AC3E}">
        <p14:creationId xmlns:p14="http://schemas.microsoft.com/office/powerpoint/2010/main" val="2844114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B52297-A08F-48D9-A1FE-299D3D7BA606}" type="datetimeFigureOut">
              <a:rPr lang="en-US" smtClean="0"/>
              <a:t>7/27/2015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889CC-D009-4D89-A345-E3B096A54CE7}" type="slidenum">
              <a:rPr lang="en-US" smtClean="0"/>
              <a:t>‹#›</a:t>
            </a:fld>
            <a:endParaRPr lang="en-US"/>
          </a:p>
        </p:txBody>
      </p:sp>
    </p:spTree>
    <p:extLst>
      <p:ext uri="{BB962C8B-B14F-4D97-AF65-F5344CB8AC3E}">
        <p14:creationId xmlns:p14="http://schemas.microsoft.com/office/powerpoint/2010/main" val="86236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B52297-A08F-48D9-A1FE-299D3D7BA606}" type="datetimeFigureOut">
              <a:rPr lang="en-US" smtClean="0"/>
              <a:t>7/27/2015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4889CC-D009-4D89-A345-E3B096A54CE7}" type="slidenum">
              <a:rPr lang="en-US" smtClean="0"/>
              <a:t>‹#›</a:t>
            </a:fld>
            <a:endParaRPr lang="en-US"/>
          </a:p>
        </p:txBody>
      </p:sp>
    </p:spTree>
    <p:extLst>
      <p:ext uri="{BB962C8B-B14F-4D97-AF65-F5344CB8AC3E}">
        <p14:creationId xmlns:p14="http://schemas.microsoft.com/office/powerpoint/2010/main" val="4033671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B52297-A08F-48D9-A1FE-299D3D7BA606}" type="datetimeFigureOut">
              <a:rPr lang="en-US" smtClean="0"/>
              <a:t>7/27/2015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4889CC-D009-4D89-A345-E3B096A54CE7}" type="slidenum">
              <a:rPr lang="en-US" smtClean="0"/>
              <a:t>‹#›</a:t>
            </a:fld>
            <a:endParaRPr lang="en-US"/>
          </a:p>
        </p:txBody>
      </p:sp>
    </p:spTree>
    <p:extLst>
      <p:ext uri="{BB962C8B-B14F-4D97-AF65-F5344CB8AC3E}">
        <p14:creationId xmlns:p14="http://schemas.microsoft.com/office/powerpoint/2010/main" val="524504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52297-A08F-48D9-A1FE-299D3D7BA606}" type="datetimeFigureOut">
              <a:rPr lang="en-US" smtClean="0"/>
              <a:t>7/27/2015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4889CC-D009-4D89-A345-E3B096A54CE7}" type="slidenum">
              <a:rPr lang="en-US" smtClean="0"/>
              <a:t>‹#›</a:t>
            </a:fld>
            <a:endParaRPr lang="en-US"/>
          </a:p>
        </p:txBody>
      </p:sp>
    </p:spTree>
    <p:extLst>
      <p:ext uri="{BB962C8B-B14F-4D97-AF65-F5344CB8AC3E}">
        <p14:creationId xmlns:p14="http://schemas.microsoft.com/office/powerpoint/2010/main" val="131117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B52297-A08F-48D9-A1FE-299D3D7BA606}" type="datetimeFigureOut">
              <a:rPr lang="en-US" smtClean="0"/>
              <a:t>7/27/2015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889CC-D009-4D89-A345-E3B096A54CE7}" type="slidenum">
              <a:rPr lang="en-US" smtClean="0"/>
              <a:t>‹#›</a:t>
            </a:fld>
            <a:endParaRPr lang="en-US"/>
          </a:p>
        </p:txBody>
      </p:sp>
    </p:spTree>
    <p:extLst>
      <p:ext uri="{BB962C8B-B14F-4D97-AF65-F5344CB8AC3E}">
        <p14:creationId xmlns:p14="http://schemas.microsoft.com/office/powerpoint/2010/main" val="3750684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B52297-A08F-48D9-A1FE-299D3D7BA606}" type="datetimeFigureOut">
              <a:rPr lang="en-US" smtClean="0"/>
              <a:t>7/27/2015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4889CC-D009-4D89-A345-E3B096A54CE7}" type="slidenum">
              <a:rPr lang="en-US" smtClean="0"/>
              <a:t>‹#›</a:t>
            </a:fld>
            <a:endParaRPr lang="en-US"/>
          </a:p>
        </p:txBody>
      </p:sp>
    </p:spTree>
    <p:extLst>
      <p:ext uri="{BB962C8B-B14F-4D97-AF65-F5344CB8AC3E}">
        <p14:creationId xmlns:p14="http://schemas.microsoft.com/office/powerpoint/2010/main" val="1344324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52297-A08F-48D9-A1FE-299D3D7BA606}" type="datetimeFigureOut">
              <a:rPr lang="en-US" smtClean="0"/>
              <a:t>7/27/2015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4889CC-D009-4D89-A345-E3B096A54CE7}" type="slidenum">
              <a:rPr lang="en-US" smtClean="0"/>
              <a:t>‹#›</a:t>
            </a:fld>
            <a:endParaRPr lang="en-US"/>
          </a:p>
        </p:txBody>
      </p:sp>
    </p:spTree>
    <p:extLst>
      <p:ext uri="{BB962C8B-B14F-4D97-AF65-F5344CB8AC3E}">
        <p14:creationId xmlns:p14="http://schemas.microsoft.com/office/powerpoint/2010/main" val="4286723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18" Type="http://schemas.openxmlformats.org/officeDocument/2006/relationships/image" Target="../media/image31.jpeg"/><Relationship Id="rId3" Type="http://schemas.openxmlformats.org/officeDocument/2006/relationships/image" Target="../media/image16.jpeg"/><Relationship Id="rId21" Type="http://schemas.openxmlformats.org/officeDocument/2006/relationships/image" Target="../media/image34.jpg"/><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30.png"/><Relationship Id="rId2" Type="http://schemas.openxmlformats.org/officeDocument/2006/relationships/notesSlide" Target="../notesSlides/notesSlide9.xml"/><Relationship Id="rId16" Type="http://schemas.openxmlformats.org/officeDocument/2006/relationships/image" Target="../media/image29.jpeg"/><Relationship Id="rId20"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jpeg"/><Relationship Id="rId23" Type="http://schemas.openxmlformats.org/officeDocument/2006/relationships/image" Target="../media/image36.gif"/><Relationship Id="rId10" Type="http://schemas.openxmlformats.org/officeDocument/2006/relationships/image" Target="../media/image23.png"/><Relationship Id="rId19" Type="http://schemas.openxmlformats.org/officeDocument/2006/relationships/image" Target="../media/image32.gif"/><Relationship Id="rId4" Type="http://schemas.openxmlformats.org/officeDocument/2006/relationships/image" Target="../media/image17.jpeg"/><Relationship Id="rId9" Type="http://schemas.openxmlformats.org/officeDocument/2006/relationships/image" Target="../media/image22.jpg"/><Relationship Id="rId14" Type="http://schemas.openxmlformats.org/officeDocument/2006/relationships/image" Target="../media/image27.gif"/><Relationship Id="rId22"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20" b="21683"/>
          <a:stretch/>
        </p:blipFill>
        <p:spPr bwMode="auto">
          <a:xfrm>
            <a:off x="919" y="3276600"/>
            <a:ext cx="9143081" cy="2371750"/>
          </a:xfrm>
          <a:prstGeom prst="rect">
            <a:avLst/>
          </a:prstGeom>
          <a:noFill/>
          <a:ln w="25400">
            <a:solidFill>
              <a:schemeClr val="tx1"/>
            </a:solidFill>
            <a:miter lim="800000"/>
            <a:headEnd/>
            <a:tailEnd/>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10246"/>
          <a:stretch/>
        </p:blipFill>
        <p:spPr>
          <a:xfrm>
            <a:off x="0" y="19921"/>
            <a:ext cx="9144000" cy="2267769"/>
          </a:xfrm>
          <a:prstGeom prst="rect">
            <a:avLst/>
          </a:prstGeom>
          <a:ln w="19050">
            <a:solidFill>
              <a:schemeClr val="tx1"/>
            </a:solidFill>
          </a:ln>
        </p:spPr>
      </p:pic>
      <p:sp>
        <p:nvSpPr>
          <p:cNvPr id="11" name="Title 3"/>
          <p:cNvSpPr txBox="1">
            <a:spLocks/>
          </p:cNvSpPr>
          <p:nvPr/>
        </p:nvSpPr>
        <p:spPr bwMode="auto">
          <a:xfrm>
            <a:off x="0" y="2362200"/>
            <a:ext cx="9144000" cy="7675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dirty="0" smtClean="0"/>
              <a:t>Western Klamath Restoration Partnership</a:t>
            </a:r>
            <a:endParaRPr lang="en-US" sz="4000" b="1" dirty="0">
              <a:solidFill>
                <a:srgbClr val="FF0000"/>
              </a:solidFill>
            </a:endParaRPr>
          </a:p>
        </p:txBody>
      </p:sp>
      <p:sp>
        <p:nvSpPr>
          <p:cNvPr id="5" name="TextBox 4"/>
          <p:cNvSpPr txBox="1"/>
          <p:nvPr/>
        </p:nvSpPr>
        <p:spPr>
          <a:xfrm>
            <a:off x="0" y="5943600"/>
            <a:ext cx="9144000" cy="492443"/>
          </a:xfrm>
          <a:prstGeom prst="rect">
            <a:avLst/>
          </a:prstGeom>
          <a:noFill/>
        </p:spPr>
        <p:txBody>
          <a:bodyPr wrap="square" rtlCol="0">
            <a:spAutoFit/>
          </a:bodyPr>
          <a:lstStyle/>
          <a:p>
            <a:pPr algn="ctr"/>
            <a:r>
              <a:rPr lang="en-US" sz="2600" b="1" dirty="0">
                <a:solidFill>
                  <a:srgbClr val="FF0000"/>
                </a:solidFill>
                <a:latin typeface="Copperplate Gothic Light" panose="020E0507020206020404" pitchFamily="34" charset="0"/>
              </a:rPr>
              <a:t>Bringing Good Fire Back at the Landscape Scale</a:t>
            </a:r>
          </a:p>
        </p:txBody>
      </p:sp>
    </p:spTree>
    <p:extLst>
      <p:ext uri="{BB962C8B-B14F-4D97-AF65-F5344CB8AC3E}">
        <p14:creationId xmlns:p14="http://schemas.microsoft.com/office/powerpoint/2010/main" val="24683577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2878" y="258791"/>
            <a:ext cx="4740897" cy="647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53000" y="381000"/>
            <a:ext cx="4250225" cy="6186309"/>
          </a:xfrm>
          <a:prstGeom prst="rect">
            <a:avLst/>
          </a:prstGeom>
          <a:noFill/>
        </p:spPr>
        <p:txBody>
          <a:bodyPr wrap="square" rtlCol="0">
            <a:spAutoFit/>
          </a:bodyPr>
          <a:lstStyle/>
          <a:p>
            <a:r>
              <a:rPr lang="en-US" dirty="0" smtClean="0"/>
              <a:t>1,197,719 Total Acres</a:t>
            </a:r>
          </a:p>
          <a:p>
            <a:endParaRPr lang="en-US" dirty="0"/>
          </a:p>
          <a:p>
            <a:r>
              <a:rPr lang="en-US" dirty="0" smtClean="0"/>
              <a:t>&lt;2% Percent Non-Forest Service</a:t>
            </a:r>
          </a:p>
          <a:p>
            <a:endParaRPr lang="en-US" dirty="0" smtClean="0"/>
          </a:p>
          <a:p>
            <a:r>
              <a:rPr lang="en-US" dirty="0" smtClean="0"/>
              <a:t>68.5% KNF</a:t>
            </a:r>
          </a:p>
          <a:p>
            <a:r>
              <a:rPr lang="en-US" dirty="0" smtClean="0"/>
              <a:t>29.1% SRF</a:t>
            </a:r>
          </a:p>
          <a:p>
            <a:endParaRPr lang="en-US" dirty="0" smtClean="0"/>
          </a:p>
          <a:p>
            <a:r>
              <a:rPr lang="en-US" dirty="0" smtClean="0"/>
              <a:t>86.7% Siskiyou</a:t>
            </a:r>
          </a:p>
          <a:p>
            <a:r>
              <a:rPr lang="en-US" dirty="0" smtClean="0"/>
              <a:t>11.2% Humboldt</a:t>
            </a:r>
          </a:p>
          <a:p>
            <a:r>
              <a:rPr lang="en-US" dirty="0" smtClean="0"/>
              <a:t>1.9% Del Norte</a:t>
            </a:r>
            <a:endParaRPr lang="en-US" dirty="0"/>
          </a:p>
          <a:p>
            <a:endParaRPr lang="en-US" dirty="0" smtClean="0"/>
          </a:p>
          <a:p>
            <a:r>
              <a:rPr lang="en-US" dirty="0" smtClean="0"/>
              <a:t>84% Karuk Aboriginal Territory</a:t>
            </a:r>
          </a:p>
          <a:p>
            <a:r>
              <a:rPr lang="en-US" dirty="0" smtClean="0"/>
              <a:t>29.4% Wilderness</a:t>
            </a:r>
          </a:p>
          <a:p>
            <a:r>
              <a:rPr lang="en-US" dirty="0" smtClean="0"/>
              <a:t>20.9% Roadless</a:t>
            </a:r>
          </a:p>
          <a:p>
            <a:endParaRPr lang="en-US" dirty="0" smtClean="0"/>
          </a:p>
          <a:p>
            <a:r>
              <a:rPr lang="en-US" dirty="0" smtClean="0"/>
              <a:t>5.6% HC FSC WUI acres</a:t>
            </a:r>
          </a:p>
          <a:p>
            <a:r>
              <a:rPr lang="en-US" dirty="0" smtClean="0"/>
              <a:t>8.7% </a:t>
            </a:r>
            <a:r>
              <a:rPr lang="en-US" dirty="0" err="1" smtClean="0"/>
              <a:t>Seiad</a:t>
            </a:r>
            <a:r>
              <a:rPr lang="en-US" dirty="0" smtClean="0"/>
              <a:t> FSC WUI acres</a:t>
            </a:r>
          </a:p>
          <a:p>
            <a:r>
              <a:rPr lang="en-US" dirty="0" smtClean="0"/>
              <a:t>5.9% OSB FSC WUI acres</a:t>
            </a:r>
          </a:p>
          <a:p>
            <a:r>
              <a:rPr lang="en-US" dirty="0" smtClean="0"/>
              <a:t>11.2% Salmon R FSC WUI acres</a:t>
            </a:r>
          </a:p>
          <a:p>
            <a:endParaRPr lang="en-US" dirty="0"/>
          </a:p>
          <a:p>
            <a:r>
              <a:rPr lang="en-US" dirty="0" smtClean="0"/>
              <a:t>10.9% </a:t>
            </a:r>
            <a:r>
              <a:rPr lang="en-US" dirty="0"/>
              <a:t>I</a:t>
            </a:r>
            <a:r>
              <a:rPr lang="en-US" dirty="0" smtClean="0"/>
              <a:t>dentified as Moderate to High priority for treatment.</a:t>
            </a:r>
          </a:p>
        </p:txBody>
      </p:sp>
    </p:spTree>
    <p:extLst>
      <p:ext uri="{BB962C8B-B14F-4D97-AF65-F5344CB8AC3E}">
        <p14:creationId xmlns:p14="http://schemas.microsoft.com/office/powerpoint/2010/main" val="1619779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4628" y="152400"/>
            <a:ext cx="4896411" cy="647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86400" y="1371600"/>
            <a:ext cx="3096489" cy="3416320"/>
          </a:xfrm>
          <a:prstGeom prst="rect">
            <a:avLst/>
          </a:prstGeom>
          <a:noFill/>
        </p:spPr>
        <p:txBody>
          <a:bodyPr wrap="none" rtlCol="0">
            <a:spAutoFit/>
          </a:bodyPr>
          <a:lstStyle/>
          <a:p>
            <a:r>
              <a:rPr lang="en-US" dirty="0" smtClean="0"/>
              <a:t>Burned Since 1900:</a:t>
            </a:r>
          </a:p>
          <a:p>
            <a:r>
              <a:rPr lang="en-US" dirty="0" smtClean="0"/>
              <a:t>Acres (percent of WKRP Scope)</a:t>
            </a:r>
          </a:p>
          <a:p>
            <a:endParaRPr lang="en-US" dirty="0" smtClean="0"/>
          </a:p>
          <a:p>
            <a:r>
              <a:rPr lang="en-US" dirty="0" smtClean="0"/>
              <a:t>0 fires – 492,125 acres (41%)</a:t>
            </a:r>
          </a:p>
          <a:p>
            <a:r>
              <a:rPr lang="en-US" dirty="0" smtClean="0"/>
              <a:t>1 fire – 413,355 acres (35%)</a:t>
            </a:r>
          </a:p>
          <a:p>
            <a:r>
              <a:rPr lang="en-US" dirty="0"/>
              <a:t>2</a:t>
            </a:r>
            <a:r>
              <a:rPr lang="en-US" dirty="0" smtClean="0"/>
              <a:t> fires – 212,433 acres (18%)</a:t>
            </a:r>
          </a:p>
          <a:p>
            <a:r>
              <a:rPr lang="en-US" dirty="0"/>
              <a:t>3</a:t>
            </a:r>
            <a:r>
              <a:rPr lang="en-US" dirty="0" smtClean="0"/>
              <a:t> fires – 71,191 acres (6%)</a:t>
            </a:r>
          </a:p>
          <a:p>
            <a:r>
              <a:rPr lang="en-US" dirty="0" smtClean="0"/>
              <a:t>4 fires – 7,741 acres (0.6%)</a:t>
            </a:r>
          </a:p>
          <a:p>
            <a:r>
              <a:rPr lang="en-US" dirty="0" smtClean="0"/>
              <a:t>5 fires – 853 acres (&lt;0.1%)</a:t>
            </a:r>
          </a:p>
          <a:p>
            <a:r>
              <a:rPr lang="en-US" dirty="0" smtClean="0"/>
              <a:t>6 fires – 22 acres (&lt;0.002%)</a:t>
            </a:r>
          </a:p>
          <a:p>
            <a:endParaRPr lang="en-US" dirty="0"/>
          </a:p>
          <a:p>
            <a:endParaRPr lang="en-US" dirty="0" smtClean="0"/>
          </a:p>
        </p:txBody>
      </p:sp>
      <p:sp>
        <p:nvSpPr>
          <p:cNvPr id="6" name="TextBox 5"/>
          <p:cNvSpPr txBox="1"/>
          <p:nvPr/>
        </p:nvSpPr>
        <p:spPr>
          <a:xfrm>
            <a:off x="5484962" y="381000"/>
            <a:ext cx="2984407" cy="369332"/>
          </a:xfrm>
          <a:prstGeom prst="rect">
            <a:avLst/>
          </a:prstGeom>
          <a:noFill/>
        </p:spPr>
        <p:txBody>
          <a:bodyPr wrap="none" rtlCol="0">
            <a:spAutoFit/>
          </a:bodyPr>
          <a:lstStyle/>
          <a:p>
            <a:r>
              <a:rPr lang="en-US" dirty="0" smtClean="0"/>
              <a:t>Lack of Fire on the Landscape</a:t>
            </a:r>
          </a:p>
        </p:txBody>
      </p:sp>
    </p:spTree>
    <p:extLst>
      <p:ext uri="{BB962C8B-B14F-4D97-AF65-F5344CB8AC3E}">
        <p14:creationId xmlns:p14="http://schemas.microsoft.com/office/powerpoint/2010/main" val="14246722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274638"/>
            <a:ext cx="3962400" cy="1143000"/>
          </a:xfrm>
        </p:spPr>
        <p:txBody>
          <a:bodyPr>
            <a:normAutofit fontScale="90000"/>
          </a:bodyPr>
          <a:lstStyle/>
          <a:p>
            <a:r>
              <a:rPr lang="en-US" sz="2800" dirty="0" smtClean="0"/>
              <a:t>Increasing Scale and Severity of Wildfire (urgency)</a:t>
            </a:r>
            <a:endParaRPr lang="en-US" sz="28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3229"/>
            <a:ext cx="5105400" cy="6804771"/>
          </a:xfrm>
        </p:spPr>
      </p:pic>
      <p:sp>
        <p:nvSpPr>
          <p:cNvPr id="5" name="TextBox 4"/>
          <p:cNvSpPr txBox="1"/>
          <p:nvPr/>
        </p:nvSpPr>
        <p:spPr>
          <a:xfrm>
            <a:off x="5410200" y="1639047"/>
            <a:ext cx="3352800" cy="4524315"/>
          </a:xfrm>
          <a:prstGeom prst="rect">
            <a:avLst/>
          </a:prstGeom>
          <a:noFill/>
        </p:spPr>
        <p:txBody>
          <a:bodyPr wrap="square" rtlCol="0">
            <a:spAutoFit/>
          </a:bodyPr>
          <a:lstStyle/>
          <a:p>
            <a:pPr marL="285750" indent="-285750">
              <a:buFont typeface="Arial" panose="020B0604020202020204" pitchFamily="34" charset="0"/>
              <a:buChar char="•"/>
            </a:pPr>
            <a:r>
              <a:rPr lang="en-US" sz="1600" dirty="0"/>
              <a:t>Large fire footprints in the past 10 years offer an opportunity for fire regime </a:t>
            </a:r>
            <a:r>
              <a:rPr lang="en-US" sz="1600" dirty="0" smtClean="0"/>
              <a:t>restoration. </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Large fires from 2006 and 2008 are quickly increasing in complexity of burn due to ingrowth and fuel loading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Climate </a:t>
            </a:r>
            <a:r>
              <a:rPr lang="en-US" sz="1600" dirty="0"/>
              <a:t>c</a:t>
            </a:r>
            <a:r>
              <a:rPr lang="en-US" sz="1600" dirty="0" smtClean="0"/>
              <a:t>hange predictions project an increase in frequency and severity</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The latest </a:t>
            </a:r>
            <a:r>
              <a:rPr lang="en-US" sz="1600" dirty="0"/>
              <a:t>s</a:t>
            </a:r>
            <a:r>
              <a:rPr lang="en-US" sz="1600" dirty="0" smtClean="0"/>
              <a:t>cientific evidence shows that we only have 9 to 12 years to get fire back in to these burned areas before risks start to increase rapidly </a:t>
            </a:r>
            <a:endParaRPr lang="en-US" sz="1600" dirty="0"/>
          </a:p>
        </p:txBody>
      </p:sp>
    </p:spTree>
    <p:extLst>
      <p:ext uri="{BB962C8B-B14F-4D97-AF65-F5344CB8AC3E}">
        <p14:creationId xmlns:p14="http://schemas.microsoft.com/office/powerpoint/2010/main" val="1430845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52400"/>
            <a:ext cx="4911144" cy="6496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86400" y="152400"/>
            <a:ext cx="3429000" cy="3139321"/>
          </a:xfrm>
          <a:prstGeom prst="rect">
            <a:avLst/>
          </a:prstGeom>
          <a:noFill/>
        </p:spPr>
        <p:txBody>
          <a:bodyPr wrap="square" rtlCol="0">
            <a:spAutoFit/>
          </a:bodyPr>
          <a:lstStyle/>
          <a:p>
            <a:endParaRPr lang="en-US" dirty="0"/>
          </a:p>
          <a:p>
            <a:pPr algn="ctr"/>
            <a:r>
              <a:rPr lang="en-US" dirty="0"/>
              <a:t>LANDFIRE Mean Fire Return Intervals </a:t>
            </a:r>
            <a:endParaRPr lang="en-US" dirty="0" smtClean="0"/>
          </a:p>
          <a:p>
            <a:pPr algn="ctr"/>
            <a:endParaRPr lang="en-US" dirty="0"/>
          </a:p>
          <a:p>
            <a:pPr marL="285750" indent="-285750">
              <a:buFont typeface="Arial" panose="020B0604020202020204" pitchFamily="34" charset="0"/>
              <a:buChar char="•"/>
            </a:pPr>
            <a:r>
              <a:rPr lang="en-US" dirty="0" smtClean="0"/>
              <a:t>Most  of area averaging a 1-5 year interval</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Very high elevations averaging a 5-10 year interval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Very little in other categories</a:t>
            </a:r>
            <a:endParaRPr lang="en-US" dirty="0"/>
          </a:p>
        </p:txBody>
      </p:sp>
      <p:sp>
        <p:nvSpPr>
          <p:cNvPr id="5" name="TextBox 4"/>
          <p:cNvSpPr txBox="1"/>
          <p:nvPr/>
        </p:nvSpPr>
        <p:spPr>
          <a:xfrm>
            <a:off x="5486400" y="3581400"/>
            <a:ext cx="3429000" cy="3139321"/>
          </a:xfrm>
          <a:prstGeom prst="rect">
            <a:avLst/>
          </a:prstGeom>
          <a:noFill/>
        </p:spPr>
        <p:txBody>
          <a:bodyPr wrap="square" rtlCol="0">
            <a:spAutoFit/>
          </a:bodyPr>
          <a:lstStyle/>
          <a:p>
            <a:pPr algn="ctr"/>
            <a:r>
              <a:rPr lang="en-US" dirty="0" smtClean="0"/>
              <a:t>TEK and Cultural Fire Return Intervals</a:t>
            </a:r>
          </a:p>
          <a:p>
            <a:pPr algn="ctr"/>
            <a:endParaRPr lang="en-US" dirty="0" smtClean="0"/>
          </a:p>
          <a:p>
            <a:pPr marL="285750" indent="-285750">
              <a:buFont typeface="Arial" panose="020B0604020202020204" pitchFamily="34" charset="0"/>
              <a:buChar char="•"/>
            </a:pPr>
            <a:r>
              <a:rPr lang="en-US" dirty="0" smtClean="0"/>
              <a:t>Ceremonial fires as an annual frequency</a:t>
            </a:r>
          </a:p>
          <a:p>
            <a:endParaRPr lang="en-US" dirty="0" smtClean="0"/>
          </a:p>
          <a:p>
            <a:pPr marL="285750" indent="-285750">
              <a:buFont typeface="Arial" panose="020B0604020202020204" pitchFamily="34" charset="0"/>
              <a:buChar char="•"/>
            </a:pPr>
            <a:r>
              <a:rPr lang="en-US" dirty="0" smtClean="0"/>
              <a:t>Other Anthropogenic fires primarily on a 1-3 year; 4-7 year; and 8-12 year frequency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84277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3333" r="9166"/>
          <a:stretch/>
        </p:blipFill>
        <p:spPr>
          <a:xfrm>
            <a:off x="-1" y="0"/>
            <a:ext cx="9144001" cy="6858000"/>
          </a:xfrm>
          <a:prstGeom prst="rect">
            <a:avLst/>
          </a:prstGeom>
        </p:spPr>
      </p:pic>
      <p:sp>
        <p:nvSpPr>
          <p:cNvPr id="4" name="TextBox 3"/>
          <p:cNvSpPr txBox="1"/>
          <p:nvPr/>
        </p:nvSpPr>
        <p:spPr>
          <a:xfrm>
            <a:off x="381000" y="106680"/>
            <a:ext cx="3200400" cy="1384995"/>
          </a:xfrm>
          <a:prstGeom prst="rect">
            <a:avLst/>
          </a:prstGeom>
          <a:noFill/>
        </p:spPr>
        <p:txBody>
          <a:bodyPr wrap="square" rtlCol="0">
            <a:spAutoFit/>
          </a:bodyPr>
          <a:lstStyle/>
          <a:p>
            <a:r>
              <a:rPr lang="en-US" sz="4800" dirty="0" smtClean="0">
                <a:solidFill>
                  <a:prstClr val="black"/>
                </a:solidFill>
              </a:rPr>
              <a:t>Challenges</a:t>
            </a:r>
          </a:p>
          <a:p>
            <a:endParaRPr lang="en-US" dirty="0">
              <a:solidFill>
                <a:prstClr val="black"/>
              </a:solidFill>
            </a:endParaRPr>
          </a:p>
          <a:p>
            <a:endParaRPr lang="en-US" dirty="0" smtClean="0">
              <a:solidFill>
                <a:prstClr val="black"/>
              </a:solidFill>
            </a:endParaRPr>
          </a:p>
        </p:txBody>
      </p:sp>
      <p:sp>
        <p:nvSpPr>
          <p:cNvPr id="2" name="TextBox 1"/>
          <p:cNvSpPr txBox="1"/>
          <p:nvPr/>
        </p:nvSpPr>
        <p:spPr>
          <a:xfrm>
            <a:off x="0" y="914400"/>
            <a:ext cx="9144000" cy="5847755"/>
          </a:xfrm>
          <a:prstGeom prst="rect">
            <a:avLst/>
          </a:prstGeom>
          <a:noFill/>
        </p:spPr>
        <p:txBody>
          <a:bodyPr wrap="square" rtlCol="0">
            <a:spAutoFit/>
          </a:bodyPr>
          <a:lstStyle/>
          <a:p>
            <a:pPr marL="457200" indent="-457200">
              <a:buFont typeface="Arial" panose="020B0604020202020204" pitchFamily="34" charset="0"/>
              <a:buChar char="•"/>
            </a:pP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Limited </a:t>
            </a:r>
            <a:r>
              <a:rPr lang="en-US" sz="22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Capacity for Focused Tribal Consultation </a:t>
            </a: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in the Formulation of Statutory Law, Regulation, Policy, and Program Administration</a:t>
            </a:r>
          </a:p>
          <a:p>
            <a:pPr marL="457200" indent="-457200">
              <a:buFont typeface="Arial" panose="020B0604020202020204" pitchFamily="34" charset="0"/>
              <a:buChar char="•"/>
            </a:pP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Lack of Qualified Leadership, Support, and Workforce Capacity to </a:t>
            </a:r>
            <a:r>
              <a:rPr lang="en-US" sz="22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E</a:t>
            </a: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nable Collaborative Growth of Practice to Scale</a:t>
            </a:r>
          </a:p>
          <a:p>
            <a:pPr marL="457200" indent="-457200">
              <a:buFont typeface="Arial" panose="020B0604020202020204" pitchFamily="34" charset="0"/>
              <a:buChar char="•"/>
            </a:pP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Inconsistent and Fragmented Forest Plan Direction</a:t>
            </a:r>
          </a:p>
          <a:p>
            <a:pPr marL="457200" indent="-457200">
              <a:buFont typeface="Arial" panose="020B0604020202020204" pitchFamily="34" charset="0"/>
              <a:buChar char="•"/>
            </a:pP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Initial Response Resources Still </a:t>
            </a:r>
            <a:r>
              <a:rPr lang="en-US" sz="22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P</a:t>
            </a: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ressured to Keep </a:t>
            </a:r>
            <a:r>
              <a:rPr lang="en-US" sz="22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F</a:t>
            </a: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ires Small and Unable to Change Management Actions as </a:t>
            </a:r>
            <a:r>
              <a:rPr lang="en-US" sz="22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C</a:t>
            </a: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onditions Change</a:t>
            </a:r>
          </a:p>
          <a:p>
            <a:pPr marL="457200" indent="-457200">
              <a:buFont typeface="Arial" panose="020B0604020202020204" pitchFamily="34" charset="0"/>
              <a:buChar char="•"/>
            </a:pP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Lack of Lasting Institutional Capacity and Rapid Assessment Tools</a:t>
            </a:r>
          </a:p>
          <a:p>
            <a:pPr marL="457200" indent="-457200">
              <a:buFont typeface="Arial" panose="020B0604020202020204" pitchFamily="34" charset="0"/>
              <a:buChar char="•"/>
            </a:pP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Lack of Workforce Housing, Transportation, Apparatus and Multi-Organizational Facilities Infrastructure</a:t>
            </a:r>
          </a:p>
          <a:p>
            <a:pPr marL="457200" indent="-457200">
              <a:buFont typeface="Arial" panose="020B0604020202020204" pitchFamily="34" charset="0"/>
              <a:buChar char="•"/>
            </a:pP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Economic Gain Seems to Have Priority Over Social and Ecological Benefits</a:t>
            </a:r>
          </a:p>
          <a:p>
            <a:pPr marL="457200" indent="-457200">
              <a:buFont typeface="Arial" panose="020B0604020202020204" pitchFamily="34" charset="0"/>
              <a:buChar char="•"/>
            </a:pP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Response Actions not </a:t>
            </a:r>
            <a:r>
              <a:rPr lang="en-US" sz="22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C</a:t>
            </a: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onsistent </a:t>
            </a:r>
            <a:r>
              <a:rPr lang="en-US" sz="22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W</a:t>
            </a: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ith Strategic Approach</a:t>
            </a:r>
          </a:p>
          <a:p>
            <a:pPr marL="457200" indent="-457200">
              <a:buFont typeface="Arial" panose="020B0604020202020204" pitchFamily="34" charset="0"/>
              <a:buChar char="•"/>
            </a:pP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Lack of Parity Among Federal, Tribal and State Sovereigns in the Administration of Applicable Programs </a:t>
            </a:r>
          </a:p>
          <a:p>
            <a:pPr marL="457200" indent="-457200">
              <a:buFont typeface="Arial" panose="020B0604020202020204" pitchFamily="34" charset="0"/>
              <a:buChar char="•"/>
            </a:pP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No Distinction </a:t>
            </a:r>
            <a:r>
              <a:rPr lang="en-US" sz="2200" b="1" dirty="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B</a:t>
            </a:r>
            <a:r>
              <a:rPr lang="en-US" sz="2200" b="1" dirty="0" smtClean="0">
                <a:ln w="12700">
                  <a:solidFill>
                    <a:srgbClr val="1F497D">
                      <a:satMod val="155000"/>
                    </a:srgbClr>
                  </a:solidFill>
                  <a:prstDash val="solid"/>
                </a:ln>
                <a:solidFill>
                  <a:schemeClr val="bg1"/>
                </a:solidFill>
                <a:effectLst>
                  <a:outerShdw blurRad="38100" dist="38100" dir="2700000" algn="tl">
                    <a:srgbClr val="000000">
                      <a:alpha val="43137"/>
                    </a:srgbClr>
                  </a:outerShdw>
                </a:effectLst>
              </a:rPr>
              <a:t>etween Prescribed Fire, Cultural Burning, and Anthropogenic  vs. Natural Emissions Classification</a:t>
            </a:r>
          </a:p>
          <a:p>
            <a:pPr marL="457200" indent="-457200">
              <a:buFont typeface="Arial" panose="020B0604020202020204" pitchFamily="34" charset="0"/>
              <a:buChar char="•"/>
            </a:pPr>
            <a:endParaRPr lang="en-US" sz="2200" b="1" dirty="0">
              <a:ln w="12700">
                <a:solidFill>
                  <a:srgbClr val="1F497D">
                    <a:satMod val="155000"/>
                  </a:srgbClr>
                </a:solidFill>
                <a:prstDash val="solid"/>
              </a:ln>
              <a:solidFill>
                <a:srgbClr val="EEECE1">
                  <a:tint val="85000"/>
                  <a:satMod val="155000"/>
                </a:srgbClr>
              </a:solidFill>
              <a:effectLst>
                <a:outerShdw blurRad="38100" dist="38100" dir="2700000" algn="tl" rotWithShape="0">
                  <a:srgbClr val="000000">
                    <a:alpha val="43137"/>
                  </a:srgbClr>
                </a:outerShdw>
              </a:effectLst>
            </a:endParaRPr>
          </a:p>
        </p:txBody>
      </p:sp>
    </p:spTree>
    <p:extLst>
      <p:ext uri="{BB962C8B-B14F-4D97-AF65-F5344CB8AC3E}">
        <p14:creationId xmlns:p14="http://schemas.microsoft.com/office/powerpoint/2010/main" val="32700495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152400"/>
            <a:ext cx="4966992" cy="6538823"/>
          </a:xfrm>
          <a:prstGeom prst="rect">
            <a:avLst/>
          </a:prstGeom>
        </p:spPr>
      </p:pic>
      <p:sp>
        <p:nvSpPr>
          <p:cNvPr id="4" name="TextBox 3"/>
          <p:cNvSpPr txBox="1"/>
          <p:nvPr/>
        </p:nvSpPr>
        <p:spPr>
          <a:xfrm>
            <a:off x="4343400" y="304800"/>
            <a:ext cx="184731" cy="646331"/>
          </a:xfrm>
          <a:prstGeom prst="rect">
            <a:avLst/>
          </a:prstGeom>
          <a:noFill/>
        </p:spPr>
        <p:txBody>
          <a:bodyPr wrap="none" rtlCol="0">
            <a:spAutoFit/>
          </a:bodyPr>
          <a:lstStyle/>
          <a:p>
            <a:endParaRPr lang="en-US" dirty="0"/>
          </a:p>
          <a:p>
            <a:endParaRPr lang="en-US" dirty="0"/>
          </a:p>
        </p:txBody>
      </p:sp>
      <p:sp>
        <p:nvSpPr>
          <p:cNvPr id="8" name="TextBox 7"/>
          <p:cNvSpPr txBox="1"/>
          <p:nvPr/>
        </p:nvSpPr>
        <p:spPr>
          <a:xfrm>
            <a:off x="5245395" y="205223"/>
            <a:ext cx="3733800" cy="6093976"/>
          </a:xfrm>
          <a:prstGeom prst="rect">
            <a:avLst/>
          </a:prstGeom>
          <a:noFill/>
        </p:spPr>
        <p:txBody>
          <a:bodyPr wrap="square" rtlCol="0">
            <a:spAutoFit/>
          </a:bodyPr>
          <a:lstStyle/>
          <a:p>
            <a:pPr algn="ctr"/>
            <a:r>
              <a:rPr lang="en-US" sz="2400" dirty="0" smtClean="0"/>
              <a:t>Agreement in Principle</a:t>
            </a:r>
          </a:p>
          <a:p>
            <a:pPr algn="ctr"/>
            <a:endParaRPr lang="en-US" sz="2400" dirty="0"/>
          </a:p>
          <a:p>
            <a:pPr marL="285750" indent="-285750">
              <a:buFont typeface="Arial" panose="020B0604020202020204" pitchFamily="34" charset="0"/>
              <a:buChar char="•"/>
            </a:pPr>
            <a:r>
              <a:rPr lang="en-US" dirty="0" smtClean="0"/>
              <a:t>3,456 acres Mechanical Treatment</a:t>
            </a:r>
          </a:p>
          <a:p>
            <a:endParaRPr lang="en-US" dirty="0" smtClean="0"/>
          </a:p>
          <a:p>
            <a:pPr marL="285750" indent="-285750">
              <a:buFont typeface="Arial" panose="020B0604020202020204" pitchFamily="34" charset="0"/>
              <a:buChar char="•"/>
            </a:pPr>
            <a:r>
              <a:rPr lang="en-US" dirty="0" smtClean="0"/>
              <a:t>3,440 acres Manual  Treatment</a:t>
            </a:r>
          </a:p>
          <a:p>
            <a:endParaRPr lang="en-US" dirty="0" smtClean="0"/>
          </a:p>
          <a:p>
            <a:pPr marL="285750" indent="-285750">
              <a:buFont typeface="Arial" panose="020B0604020202020204" pitchFamily="34" charset="0"/>
              <a:buChar char="•"/>
            </a:pPr>
            <a:r>
              <a:rPr lang="en-US" dirty="0" smtClean="0"/>
              <a:t>10,342 acres Mechanical and/or Manual Treatment</a:t>
            </a:r>
          </a:p>
          <a:p>
            <a:endParaRPr lang="en-US" dirty="0" smtClean="0"/>
          </a:p>
          <a:p>
            <a:pPr marL="285750" indent="-285750">
              <a:buFont typeface="Arial" panose="020B0604020202020204" pitchFamily="34" charset="0"/>
              <a:buChar char="•"/>
            </a:pPr>
            <a:r>
              <a:rPr lang="en-US" dirty="0" smtClean="0"/>
              <a:t>Totaling 17,239 acres potential pre-burn treatments</a:t>
            </a:r>
          </a:p>
          <a:p>
            <a:endParaRPr lang="en-US" dirty="0" smtClean="0"/>
          </a:p>
          <a:p>
            <a:pPr marL="285750" indent="-285750">
              <a:buFont typeface="Arial" panose="020B0604020202020204" pitchFamily="34" charset="0"/>
              <a:buChar char="•"/>
            </a:pPr>
            <a:r>
              <a:rPr lang="en-US" dirty="0" smtClean="0"/>
              <a:t>25,674 acres  potential Prescribed/Cultural Burn Treatment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Pilot </a:t>
            </a:r>
            <a:r>
              <a:rPr lang="en-US" dirty="0"/>
              <a:t>Project </a:t>
            </a:r>
            <a:r>
              <a:rPr lang="en-US" dirty="0" smtClean="0"/>
              <a:t>Planning  Area Approximately 100,000 acres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Phase I </a:t>
            </a:r>
            <a:r>
              <a:rPr lang="en-US" dirty="0"/>
              <a:t>F</a:t>
            </a:r>
            <a:r>
              <a:rPr lang="en-US" dirty="0" smtClean="0"/>
              <a:t>ocal </a:t>
            </a:r>
            <a:r>
              <a:rPr lang="en-US" dirty="0"/>
              <a:t>A</a:t>
            </a:r>
            <a:r>
              <a:rPr lang="en-US" dirty="0" smtClean="0"/>
              <a:t>reas 6,480 acres targeted for NEPA coverage</a:t>
            </a:r>
            <a:endParaRPr lang="en-US" dirty="0"/>
          </a:p>
        </p:txBody>
      </p:sp>
    </p:spTree>
    <p:extLst>
      <p:ext uri="{BB962C8B-B14F-4D97-AF65-F5344CB8AC3E}">
        <p14:creationId xmlns:p14="http://schemas.microsoft.com/office/powerpoint/2010/main" val="15760960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427" y="1625424"/>
            <a:ext cx="4334409" cy="3139321"/>
          </a:xfrm>
          <a:prstGeom prst="rect">
            <a:avLst/>
          </a:prstGeom>
          <a:noFill/>
        </p:spPr>
        <p:txBody>
          <a:bodyPr wrap="square" rtlCol="0">
            <a:spAutoFit/>
          </a:bodyPr>
          <a:lstStyle/>
          <a:p>
            <a:pPr algn="ctr"/>
            <a:r>
              <a:rPr lang="en-US" dirty="0" smtClean="0"/>
              <a:t>Short Term</a:t>
            </a:r>
          </a:p>
          <a:p>
            <a:r>
              <a:rPr lang="en-US" dirty="0" smtClean="0"/>
              <a:t>Temporary Work Force Housing</a:t>
            </a:r>
          </a:p>
          <a:p>
            <a:r>
              <a:rPr lang="en-US" dirty="0" smtClean="0"/>
              <a:t>Prescribed Fire Training Exchange (TREX)</a:t>
            </a:r>
          </a:p>
          <a:p>
            <a:r>
              <a:rPr lang="en-US" dirty="0" smtClean="0"/>
              <a:t>Collaborative Type 3 Incident Command Team(s)</a:t>
            </a:r>
          </a:p>
          <a:p>
            <a:r>
              <a:rPr lang="en-US" dirty="0" smtClean="0"/>
              <a:t>Multi-organizational Leadership and Support Positions</a:t>
            </a:r>
          </a:p>
          <a:p>
            <a:r>
              <a:rPr lang="en-US" dirty="0" smtClean="0"/>
              <a:t>NEPA Specialists</a:t>
            </a:r>
          </a:p>
          <a:p>
            <a:r>
              <a:rPr lang="en-US" dirty="0" smtClean="0"/>
              <a:t>Technical Staff</a:t>
            </a:r>
          </a:p>
          <a:p>
            <a:r>
              <a:rPr lang="en-US" dirty="0" smtClean="0"/>
              <a:t>Analytical Tools</a:t>
            </a:r>
          </a:p>
          <a:p>
            <a:r>
              <a:rPr lang="en-US" dirty="0" smtClean="0"/>
              <a:t>Local Youth Corps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9890" y="11502"/>
            <a:ext cx="2219864" cy="1664898"/>
          </a:xfrm>
          <a:prstGeom prst="rect">
            <a:avLst/>
          </a:prstGeom>
          <a:ln w="19050">
            <a:solidFill>
              <a:schemeClr val="tx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0" y="0"/>
            <a:ext cx="2271690" cy="1703768"/>
          </a:xfrm>
          <a:prstGeom prst="rect">
            <a:avLst/>
          </a:prstGeom>
          <a:ln w="19050">
            <a:solidFill>
              <a:schemeClr val="tx1"/>
            </a:solidFill>
          </a:ln>
        </p:spPr>
      </p:pic>
      <p:pic>
        <p:nvPicPr>
          <p:cNvPr id="7" name="Content Placeholder 6"/>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594422" y="4723482"/>
            <a:ext cx="1708274" cy="2133600"/>
          </a:xfrm>
        </p:spPr>
      </p:pic>
      <p:pic>
        <p:nvPicPr>
          <p:cNvPr id="8"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0" y="4723482"/>
            <a:ext cx="1737510" cy="2142684"/>
          </a:xfrm>
          <a:prstGeom prst="rect">
            <a:avLst/>
          </a:prstGeom>
          <a:noFill/>
          <a:ln w="9525">
            <a:noFill/>
            <a:miter lim="800000"/>
            <a:headEnd/>
            <a:tailEnd/>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510" y="4723482"/>
            <a:ext cx="2856912" cy="2142684"/>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87089" y="4723483"/>
            <a:ext cx="2856912" cy="2142684"/>
          </a:xfrm>
          <a:prstGeom prst="rect">
            <a:avLst/>
          </a:prstGeom>
        </p:spPr>
      </p:pic>
      <p:pic>
        <p:nvPicPr>
          <p:cNvPr id="11"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r="11992"/>
          <a:stretch/>
        </p:blipFill>
        <p:spPr>
          <a:xfrm>
            <a:off x="2302177" y="-12857"/>
            <a:ext cx="2314125" cy="1678253"/>
          </a:xfrm>
          <a:prstGeom prst="rect">
            <a:avLst/>
          </a:prstGeom>
          <a:ln w="19050">
            <a:solidFill>
              <a:schemeClr val="tx1"/>
            </a:solidFill>
          </a:ln>
        </p:spPr>
      </p:pic>
      <p:sp>
        <p:nvSpPr>
          <p:cNvPr id="12" name="TextBox 11"/>
          <p:cNvSpPr txBox="1"/>
          <p:nvPr/>
        </p:nvSpPr>
        <p:spPr>
          <a:xfrm>
            <a:off x="279811" y="549226"/>
            <a:ext cx="1177887" cy="369332"/>
          </a:xfrm>
          <a:prstGeom prst="rect">
            <a:avLst/>
          </a:prstGeom>
          <a:noFill/>
        </p:spPr>
        <p:txBody>
          <a:bodyPr wrap="none" rtlCol="0">
            <a:spAutoFit/>
          </a:bodyPr>
          <a:lstStyle/>
          <a:p>
            <a:r>
              <a:rPr lang="en-US" dirty="0" smtClean="0"/>
              <a:t>(K1 photo)</a:t>
            </a:r>
          </a:p>
        </p:txBody>
      </p:sp>
      <p:sp>
        <p:nvSpPr>
          <p:cNvPr id="13" name="TextBox 12"/>
          <p:cNvSpPr txBox="1"/>
          <p:nvPr/>
        </p:nvSpPr>
        <p:spPr>
          <a:xfrm>
            <a:off x="4518837" y="1665396"/>
            <a:ext cx="4495801" cy="3139321"/>
          </a:xfrm>
          <a:prstGeom prst="rect">
            <a:avLst/>
          </a:prstGeom>
          <a:noFill/>
        </p:spPr>
        <p:txBody>
          <a:bodyPr wrap="square" rtlCol="0">
            <a:spAutoFit/>
          </a:bodyPr>
          <a:lstStyle/>
          <a:p>
            <a:pPr algn="ctr"/>
            <a:r>
              <a:rPr lang="en-US" dirty="0" smtClean="0"/>
              <a:t>Long Term</a:t>
            </a:r>
          </a:p>
          <a:p>
            <a:r>
              <a:rPr lang="en-US" dirty="0" smtClean="0"/>
              <a:t>Adaptive Management Field Institute w/</a:t>
            </a:r>
          </a:p>
          <a:p>
            <a:r>
              <a:rPr lang="en-US" dirty="0" smtClean="0"/>
              <a:t>Integrated Fire Management Training Center</a:t>
            </a:r>
          </a:p>
          <a:p>
            <a:r>
              <a:rPr lang="en-US" dirty="0" smtClean="0"/>
              <a:t>Expanded Agreements with State and Federal Agencies</a:t>
            </a:r>
          </a:p>
          <a:p>
            <a:r>
              <a:rPr lang="en-US" dirty="0" smtClean="0"/>
              <a:t>Reliability of Compacted Programs</a:t>
            </a:r>
          </a:p>
          <a:p>
            <a:r>
              <a:rPr lang="en-US" dirty="0" smtClean="0"/>
              <a:t>Diversified Revenue Streams</a:t>
            </a:r>
          </a:p>
          <a:p>
            <a:r>
              <a:rPr lang="en-US" dirty="0" smtClean="0"/>
              <a:t>Expedited Training for Fire Management</a:t>
            </a:r>
          </a:p>
          <a:p>
            <a:r>
              <a:rPr lang="en-US" dirty="0" smtClean="0"/>
              <a:t>Integration of Multiple Research University Program Support (social, ecological, economic,  and climate fields)</a:t>
            </a:r>
            <a:endParaRPr lang="en-US" dirty="0"/>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874" y="-15866"/>
            <a:ext cx="2256354" cy="1692266"/>
          </a:xfrm>
          <a:prstGeom prst="rect">
            <a:avLst/>
          </a:prstGeom>
        </p:spPr>
      </p:pic>
      <p:sp>
        <p:nvSpPr>
          <p:cNvPr id="15" name="TextBox 14"/>
          <p:cNvSpPr txBox="1"/>
          <p:nvPr/>
        </p:nvSpPr>
        <p:spPr>
          <a:xfrm>
            <a:off x="0" y="11502"/>
            <a:ext cx="9145773" cy="523220"/>
          </a:xfrm>
          <a:prstGeom prst="rect">
            <a:avLst/>
          </a:prstGeom>
          <a:noFill/>
        </p:spPr>
        <p:txBody>
          <a:bodyPr wrap="square" rtlCol="0">
            <a:spAutoFit/>
          </a:bodyPr>
          <a:lstStyle/>
          <a:p>
            <a:pPr algn="ctr"/>
            <a:r>
              <a:rPr lang="en-US" sz="2800" dirty="0">
                <a:solidFill>
                  <a:schemeClr val="accent2">
                    <a:lumMod val="20000"/>
                    <a:lumOff val="80000"/>
                  </a:schemeClr>
                </a:solidFill>
              </a:rPr>
              <a:t>Integrated Collaborative Capacity Development Concepts</a:t>
            </a:r>
          </a:p>
        </p:txBody>
      </p:sp>
    </p:spTree>
    <p:extLst>
      <p:ext uri="{BB962C8B-B14F-4D97-AF65-F5344CB8AC3E}">
        <p14:creationId xmlns:p14="http://schemas.microsoft.com/office/powerpoint/2010/main" val="2411996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4572918"/>
            <a:ext cx="3050400" cy="2287800"/>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4572000"/>
            <a:ext cx="3048000" cy="2286000"/>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72000"/>
            <a:ext cx="3048000" cy="2286000"/>
          </a:xfrm>
          <a:prstGeom prst="rect">
            <a:avLst/>
          </a:prstGeom>
        </p:spPr>
      </p:pic>
      <p:grpSp>
        <p:nvGrpSpPr>
          <p:cNvPr id="3" name="Group 2"/>
          <p:cNvGrpSpPr/>
          <p:nvPr/>
        </p:nvGrpSpPr>
        <p:grpSpPr>
          <a:xfrm>
            <a:off x="0" y="0"/>
            <a:ext cx="9144000" cy="2286000"/>
            <a:chOff x="0" y="0"/>
            <a:chExt cx="9144000" cy="2286000"/>
          </a:xfrm>
        </p:grpSpPr>
        <p:pic>
          <p:nvPicPr>
            <p:cNvPr id="146438" name="Picture 6" descr="IMG_646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3048000" cy="2286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46437" name="Picture 5" descr="DSC_1709_Mid-KlamathUWG_Workshop1_field"/>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251"/>
            <a:stretch/>
          </p:blipFill>
          <p:spPr bwMode="auto">
            <a:xfrm>
              <a:off x="6098353" y="0"/>
              <a:ext cx="3045647" cy="2286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46439" name="Picture 7" descr="IMG_644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918" y="0"/>
              <a:ext cx="3049435" cy="2286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grpSp>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44673" y="2490872"/>
            <a:ext cx="1232467" cy="695958"/>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42136" y="3562959"/>
            <a:ext cx="631064" cy="883507"/>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10200" y="2545493"/>
            <a:ext cx="763710" cy="763710"/>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36526" y="2580455"/>
            <a:ext cx="710185" cy="752534"/>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65369" y="2544511"/>
            <a:ext cx="700867" cy="78847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59043" y="2546152"/>
            <a:ext cx="733087" cy="733087"/>
          </a:xfrm>
          <a:prstGeom prst="rect">
            <a:avLst/>
          </a:prstGeom>
        </p:spPr>
      </p:pic>
      <p:pic>
        <p:nvPicPr>
          <p:cNvPr id="15" name="Picture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9535" y="3681599"/>
            <a:ext cx="740264" cy="740264"/>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931118" y="3642678"/>
            <a:ext cx="744719" cy="744719"/>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024882" y="3583808"/>
            <a:ext cx="755480" cy="823473"/>
          </a:xfrm>
          <a:prstGeom prst="rect">
            <a:avLst/>
          </a:prstGeom>
        </p:spPr>
      </p:pic>
      <p:pic>
        <p:nvPicPr>
          <p:cNvPr id="18" name="Picture 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16032" y="3615565"/>
            <a:ext cx="811053" cy="811053"/>
          </a:xfrm>
          <a:prstGeom prst="rect">
            <a:avLst/>
          </a:prstGeom>
        </p:spPr>
      </p:pic>
      <p:pic>
        <p:nvPicPr>
          <p:cNvPr id="19" name="Picture 1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991633" y="3742918"/>
            <a:ext cx="664363" cy="664363"/>
          </a:xfrm>
          <a:prstGeom prst="rect">
            <a:avLst/>
          </a:prstGeom>
        </p:spPr>
      </p:pic>
      <p:pic>
        <p:nvPicPr>
          <p:cNvPr id="20" name="Pictur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2400" y="2746332"/>
            <a:ext cx="1519152" cy="513516"/>
          </a:xfrm>
          <a:prstGeom prst="rect">
            <a:avLst/>
          </a:prstGeom>
        </p:spPr>
      </p:pic>
      <p:pic>
        <p:nvPicPr>
          <p:cNvPr id="21" name="Picture 2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52395" y="3769032"/>
            <a:ext cx="1551843" cy="670395"/>
          </a:xfrm>
          <a:prstGeom prst="rect">
            <a:avLst/>
          </a:prstGeom>
        </p:spPr>
      </p:pic>
      <p:pic>
        <p:nvPicPr>
          <p:cNvPr id="22" name="Picture 21"/>
          <p:cNvPicPr/>
          <p:nvPr/>
        </p:nvPicPr>
        <p:blipFill>
          <a:blip r:embed="rId22"/>
          <a:srcRect/>
          <a:stretch>
            <a:fillRect/>
          </a:stretch>
        </p:blipFill>
        <p:spPr bwMode="auto">
          <a:xfrm>
            <a:off x="7794850" y="3587563"/>
            <a:ext cx="1129526" cy="834300"/>
          </a:xfrm>
          <a:prstGeom prst="rect">
            <a:avLst/>
          </a:prstGeom>
          <a:noFill/>
          <a:ln w="9525">
            <a:noFill/>
            <a:miter lim="800000"/>
            <a:headEnd/>
            <a:tailEnd/>
          </a:ln>
        </p:spPr>
      </p:pic>
      <p:sp>
        <p:nvSpPr>
          <p:cNvPr id="4" name="TextBox 3"/>
          <p:cNvSpPr txBox="1"/>
          <p:nvPr/>
        </p:nvSpPr>
        <p:spPr>
          <a:xfrm>
            <a:off x="1884804" y="32132"/>
            <a:ext cx="5257800" cy="400110"/>
          </a:xfrm>
          <a:prstGeom prst="rect">
            <a:avLst/>
          </a:prstGeom>
          <a:solidFill>
            <a:schemeClr val="bg1">
              <a:alpha val="68000"/>
            </a:schemeClr>
          </a:solidFill>
          <a:ln w="12700">
            <a:solidFill>
              <a:schemeClr val="tx1"/>
            </a:solidFill>
          </a:ln>
        </p:spPr>
        <p:txBody>
          <a:bodyPr wrap="square" rtlCol="0">
            <a:spAutoFit/>
          </a:bodyPr>
          <a:lstStyle/>
          <a:p>
            <a:r>
              <a:rPr lang="en-US" sz="2000" b="1" dirty="0"/>
              <a:t>Western Klamath Restoration Partnership</a:t>
            </a:r>
            <a:endParaRPr lang="en-US" sz="2000" dirty="0"/>
          </a:p>
        </p:txBody>
      </p:sp>
      <p:sp>
        <p:nvSpPr>
          <p:cNvPr id="5" name="TextBox 4"/>
          <p:cNvSpPr txBox="1"/>
          <p:nvPr/>
        </p:nvSpPr>
        <p:spPr>
          <a:xfrm>
            <a:off x="3655996" y="2402900"/>
            <a:ext cx="1409361" cy="954107"/>
          </a:xfrm>
          <a:prstGeom prst="rect">
            <a:avLst/>
          </a:prstGeom>
          <a:noFill/>
        </p:spPr>
        <p:txBody>
          <a:bodyPr wrap="none" rtlCol="0">
            <a:spAutoFit/>
          </a:bodyPr>
          <a:lstStyle/>
          <a:p>
            <a:pPr algn="ctr"/>
            <a:r>
              <a:rPr lang="en-US" sz="2800" dirty="0" smtClean="0">
                <a:latin typeface="Arial Black" panose="020B0A04020102020204" pitchFamily="34" charset="0"/>
                <a:cs typeface="Aharoni" panose="02010803020104030203" pitchFamily="2" charset="-79"/>
              </a:rPr>
              <a:t>Thank</a:t>
            </a:r>
          </a:p>
          <a:p>
            <a:pPr algn="ctr"/>
            <a:r>
              <a:rPr lang="en-US" sz="2800" dirty="0" smtClean="0">
                <a:latin typeface="Arial Black" panose="020B0A04020102020204" pitchFamily="34" charset="0"/>
                <a:cs typeface="Aharoni" panose="02010803020104030203" pitchFamily="2" charset="-79"/>
              </a:rPr>
              <a:t>You</a:t>
            </a:r>
          </a:p>
        </p:txBody>
      </p:sp>
      <p:pic>
        <p:nvPicPr>
          <p:cNvPr id="6" name="Picture 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880901" y="3615565"/>
            <a:ext cx="885826" cy="852488"/>
          </a:xfrm>
          <a:prstGeom prst="rect">
            <a:avLst/>
          </a:prstGeom>
        </p:spPr>
      </p:pic>
    </p:spTree>
    <p:extLst>
      <p:ext uri="{BB962C8B-B14F-4D97-AF65-F5344CB8AC3E}">
        <p14:creationId xmlns:p14="http://schemas.microsoft.com/office/powerpoint/2010/main" val="38412956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4556</TotalTime>
  <Words>1794</Words>
  <Application>Microsoft Office PowerPoint</Application>
  <PresentationFormat>On-screen Show (4:3)</PresentationFormat>
  <Paragraphs>133</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Increasing Scale and Severity of Wildfire (urgency)</vt:lpstr>
      <vt:lpstr>PowerPoint Presentation</vt:lpstr>
      <vt:lpstr>PowerPoint Presentation</vt:lpstr>
      <vt:lpstr>PowerPoint Presentation</vt:lpstr>
      <vt:lpstr>PowerPoint Presentation</vt:lpstr>
      <vt:lpstr>PowerPoint Presentation</vt:lpstr>
    </vt:vector>
  </TitlesOfParts>
  <Company>The Karuk Tribe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Beckmann</dc:creator>
  <cp:lastModifiedBy>Bill Tripp</cp:lastModifiedBy>
  <cp:revision>62</cp:revision>
  <cp:lastPrinted>2015-07-25T01:51:10Z</cp:lastPrinted>
  <dcterms:created xsi:type="dcterms:W3CDTF">2015-07-20T20:13:53Z</dcterms:created>
  <dcterms:modified xsi:type="dcterms:W3CDTF">2015-07-27T22:13:43Z</dcterms:modified>
</cp:coreProperties>
</file>